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3" r:id="rId88"/>
    <p:sldId id="344" r:id="rId89"/>
    <p:sldId id="342"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010B8A2-912F-45C9-915E-5929C6EFF912}">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Lst>
        </p14:section>
        <p14:section name="Untitled Section" id="{72569DA4-8524-4A43-8EA7-118741F02098}">
          <p14:sldIdLst/>
        </p14:section>
        <p14:section name="Untitled Section" id="{A7ED8F9B-9474-44DD-95A7-8EFF75FAF783}">
          <p14:sldIdLst>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3"/>
            <p14:sldId id="344"/>
            <p14:sldId id="342"/>
            <p14:sldId id="345"/>
            <p14:sldId id="346"/>
            <p14:sldId id="347"/>
            <p14:sldId id="348"/>
            <p14:sldId id="349"/>
            <p14:sldId id="350"/>
            <p14:sldId id="351"/>
            <p14:sldId id="352"/>
            <p14:sldId id="353"/>
            <p14:sldId id="354"/>
            <p14:sldId id="355"/>
            <p14:sldId id="356"/>
            <p14:sldId id="357"/>
            <p14:sldId id="358"/>
            <p14:sldId id="359"/>
            <p14:sldId id="360"/>
            <p14:sldId id="361"/>
            <p14:sldId id="3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00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9" d="100"/>
          <a:sy n="89" d="100"/>
        </p:scale>
        <p:origin x="120"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3/28/2019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3/28/2019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3/28/2019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3/28/2019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3/28/2019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3/28/2019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3/28/2019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3/28/2019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3/28/2019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3/28/2019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3/28/2019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3/28/2019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8339" y="-295297"/>
            <a:ext cx="8745967" cy="1241970"/>
          </a:xfrm>
        </p:spPr>
        <p:txBody>
          <a:bodyPr>
            <a:normAutofit/>
          </a:bodyPr>
          <a:lstStyle/>
          <a:p>
            <a:r>
              <a:rPr lang="en-US" sz="3200" b="1" dirty="0">
                <a:solidFill>
                  <a:srgbClr val="C00000"/>
                </a:solidFill>
              </a:rPr>
              <a:t>User Attributes - Scenario</a:t>
            </a:r>
            <a:endParaRPr lang="en-US" sz="3200" dirty="0"/>
          </a:p>
        </p:txBody>
      </p:sp>
      <p:sp>
        <p:nvSpPr>
          <p:cNvPr id="4" name="Rectangle 3"/>
          <p:cNvSpPr/>
          <p:nvPr/>
        </p:nvSpPr>
        <p:spPr>
          <a:xfrm>
            <a:off x="828339" y="1126428"/>
            <a:ext cx="6096000" cy="800219"/>
          </a:xfrm>
          <a:prstGeom prst="rect">
            <a:avLst/>
          </a:prstGeom>
        </p:spPr>
        <p:txBody>
          <a:bodyPr>
            <a:spAutoFit/>
          </a:bodyPr>
          <a:lstStyle/>
          <a:p>
            <a:r>
              <a:rPr lang="en-US" sz="2800" b="1" dirty="0">
                <a:solidFill>
                  <a:schemeClr val="tx2"/>
                </a:solidFill>
              </a:rPr>
              <a:t>Scenario:</a:t>
            </a:r>
          </a:p>
          <a:p>
            <a:endParaRPr lang="en-US" b="1" dirty="0">
              <a:solidFill>
                <a:schemeClr val="accent4"/>
              </a:solidFill>
            </a:endParaRPr>
          </a:p>
        </p:txBody>
      </p:sp>
      <p:sp>
        <p:nvSpPr>
          <p:cNvPr id="5" name="Rectangle 4"/>
          <p:cNvSpPr/>
          <p:nvPr/>
        </p:nvSpPr>
        <p:spPr>
          <a:xfrm>
            <a:off x="828338" y="1806137"/>
            <a:ext cx="10219765"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dirty="0">
                <a:solidFill>
                  <a:schemeClr val="bg2">
                    <a:lumMod val="50000"/>
                  </a:schemeClr>
                </a:solidFill>
              </a:rPr>
              <a:t>We need a new </a:t>
            </a:r>
            <a:r>
              <a:rPr lang="en-US" b="1" dirty="0">
                <a:solidFill>
                  <a:schemeClr val="bg2">
                    <a:lumMod val="50000"/>
                  </a:schemeClr>
                </a:solidFill>
              </a:rPr>
              <a:t>character code </a:t>
            </a:r>
            <a:r>
              <a:rPr lang="en-US" dirty="0">
                <a:solidFill>
                  <a:schemeClr val="bg2">
                    <a:lumMod val="50000"/>
                  </a:schemeClr>
                </a:solidFill>
              </a:rPr>
              <a:t>for </a:t>
            </a:r>
            <a:r>
              <a:rPr lang="en-US" b="1" dirty="0">
                <a:solidFill>
                  <a:schemeClr val="bg2">
                    <a:lumMod val="50000"/>
                  </a:schemeClr>
                </a:solidFill>
              </a:rPr>
              <a:t>projects</a:t>
            </a:r>
            <a:r>
              <a:rPr lang="en-US" dirty="0">
                <a:solidFill>
                  <a:schemeClr val="bg2">
                    <a:lumMod val="50000"/>
                  </a:schemeClr>
                </a:solidFill>
              </a:rPr>
              <a:t> to describe the risk level. We should also have a difficulty level </a:t>
            </a:r>
            <a:r>
              <a:rPr lang="en-US" b="1" dirty="0">
                <a:solidFill>
                  <a:schemeClr val="bg2">
                    <a:lumMod val="50000"/>
                  </a:schemeClr>
                </a:solidFill>
              </a:rPr>
              <a:t>number</a:t>
            </a:r>
            <a:r>
              <a:rPr lang="en-US" dirty="0">
                <a:solidFill>
                  <a:schemeClr val="bg2">
                    <a:lumMod val="50000"/>
                  </a:schemeClr>
                </a:solidFill>
              </a:rPr>
              <a:t> for each </a:t>
            </a:r>
            <a:r>
              <a:rPr lang="en-US" b="1" dirty="0">
                <a:solidFill>
                  <a:schemeClr val="bg2">
                    <a:lumMod val="50000"/>
                  </a:schemeClr>
                </a:solidFill>
              </a:rPr>
              <a:t>activity</a:t>
            </a:r>
            <a:r>
              <a:rPr lang="en-US" dirty="0">
                <a:solidFill>
                  <a:schemeClr val="bg2">
                    <a:lumMod val="50000"/>
                  </a:schemeClr>
                </a:solidFill>
              </a:rPr>
              <a:t> within the project!</a:t>
            </a:r>
          </a:p>
        </p:txBody>
      </p:sp>
      <p:sp>
        <p:nvSpPr>
          <p:cNvPr id="6" name="Rectangle 5"/>
          <p:cNvSpPr/>
          <p:nvPr/>
        </p:nvSpPr>
        <p:spPr>
          <a:xfrm>
            <a:off x="828339" y="2558891"/>
            <a:ext cx="1519262" cy="523220"/>
          </a:xfrm>
          <a:prstGeom prst="rect">
            <a:avLst/>
          </a:prstGeom>
        </p:spPr>
        <p:txBody>
          <a:bodyPr wrap="none">
            <a:spAutoFit/>
          </a:bodyPr>
          <a:lstStyle/>
          <a:p>
            <a:r>
              <a:rPr lang="en-US" b="1" dirty="0" smtClean="0">
                <a:solidFill>
                  <a:schemeClr val="tx2"/>
                </a:solidFill>
              </a:rPr>
              <a:t> </a:t>
            </a:r>
            <a:r>
              <a:rPr lang="en-US" sz="2800" b="1" dirty="0" smtClean="0">
                <a:solidFill>
                  <a:schemeClr val="tx2"/>
                </a:solidFill>
              </a:rPr>
              <a:t>Analysis</a:t>
            </a:r>
            <a:r>
              <a:rPr lang="en-US" b="1" dirty="0" smtClean="0">
                <a:solidFill>
                  <a:schemeClr val="tx2"/>
                </a:solidFill>
              </a:rPr>
              <a:t>:</a:t>
            </a:r>
            <a:endParaRPr lang="en-US" dirty="0"/>
          </a:p>
        </p:txBody>
      </p:sp>
      <p:sp>
        <p:nvSpPr>
          <p:cNvPr id="7" name="Rectangle 6"/>
          <p:cNvSpPr/>
          <p:nvPr/>
        </p:nvSpPr>
        <p:spPr>
          <a:xfrm>
            <a:off x="828338" y="3565755"/>
            <a:ext cx="10219765"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solidFill>
                  <a:schemeClr val="bg2">
                    <a:lumMod val="50000"/>
                  </a:schemeClr>
                </a:solidFill>
              </a:rPr>
              <a:t>User attributes allow you to create additional attributes on a given class which is perfect for when your manager wants to track more and more information within </a:t>
            </a:r>
            <a:r>
              <a:rPr lang="en-GB" dirty="0" err="1">
                <a:solidFill>
                  <a:schemeClr val="bg2">
                    <a:lumMod val="50000"/>
                  </a:schemeClr>
                </a:solidFill>
              </a:rPr>
              <a:t>Plansiware</a:t>
            </a:r>
            <a:r>
              <a:rPr lang="en-GB" dirty="0">
                <a:solidFill>
                  <a:schemeClr val="bg2">
                    <a:lumMod val="50000"/>
                  </a:schemeClr>
                </a:solidFill>
              </a:rPr>
              <a:t>. </a:t>
            </a:r>
          </a:p>
          <a:p>
            <a:endParaRPr lang="en-GB" dirty="0">
              <a:solidFill>
                <a:schemeClr val="bg2">
                  <a:lumMod val="50000"/>
                </a:schemeClr>
              </a:solidFill>
            </a:endParaRPr>
          </a:p>
          <a:p>
            <a:r>
              <a:rPr lang="en-GB" b="1" dirty="0">
                <a:solidFill>
                  <a:schemeClr val="bg2">
                    <a:lumMod val="50000"/>
                  </a:schemeClr>
                </a:solidFill>
              </a:rPr>
              <a:t>How to break down the situation: </a:t>
            </a:r>
            <a:r>
              <a:rPr lang="en-GB" dirty="0">
                <a:solidFill>
                  <a:schemeClr val="bg2">
                    <a:lumMod val="50000"/>
                  </a:schemeClr>
                </a:solidFill>
              </a:rPr>
              <a:t/>
            </a:r>
            <a:br>
              <a:rPr lang="en-GB" dirty="0">
                <a:solidFill>
                  <a:schemeClr val="bg2">
                    <a:lumMod val="50000"/>
                  </a:schemeClr>
                </a:solidFill>
              </a:rPr>
            </a:br>
            <a:r>
              <a:rPr lang="en-GB" dirty="0">
                <a:solidFill>
                  <a:schemeClr val="bg2">
                    <a:lumMod val="50000"/>
                  </a:schemeClr>
                </a:solidFill>
              </a:rPr>
              <a:t> 	1. Figure out relevant objects 		- </a:t>
            </a:r>
            <a:r>
              <a:rPr lang="en-GB" b="1" dirty="0">
                <a:solidFill>
                  <a:schemeClr val="bg2">
                    <a:lumMod val="50000"/>
                  </a:schemeClr>
                </a:solidFill>
              </a:rPr>
              <a:t>Project</a:t>
            </a:r>
            <a:r>
              <a:rPr lang="en-GB" dirty="0">
                <a:solidFill>
                  <a:schemeClr val="bg2">
                    <a:lumMod val="50000"/>
                  </a:schemeClr>
                </a:solidFill>
              </a:rPr>
              <a:t>, </a:t>
            </a:r>
            <a:r>
              <a:rPr lang="en-GB" b="1" dirty="0">
                <a:solidFill>
                  <a:schemeClr val="bg2">
                    <a:lumMod val="50000"/>
                  </a:schemeClr>
                </a:solidFill>
              </a:rPr>
              <a:t>Activity</a:t>
            </a:r>
            <a:r>
              <a:rPr lang="en-GB" dirty="0">
                <a:solidFill>
                  <a:schemeClr val="bg2">
                    <a:lumMod val="50000"/>
                  </a:schemeClr>
                </a:solidFill>
              </a:rPr>
              <a:t/>
            </a:r>
            <a:br>
              <a:rPr lang="en-GB" dirty="0">
                <a:solidFill>
                  <a:schemeClr val="bg2">
                    <a:lumMod val="50000"/>
                  </a:schemeClr>
                </a:solidFill>
              </a:rPr>
            </a:br>
            <a:r>
              <a:rPr lang="en-GB" dirty="0">
                <a:solidFill>
                  <a:schemeClr val="bg2">
                    <a:lumMod val="50000"/>
                  </a:schemeClr>
                </a:solidFill>
              </a:rPr>
              <a:t> 	2. Determine the type of data needed	- </a:t>
            </a:r>
            <a:r>
              <a:rPr lang="en-GB" b="1" dirty="0">
                <a:solidFill>
                  <a:schemeClr val="bg2">
                    <a:lumMod val="50000"/>
                  </a:schemeClr>
                </a:solidFill>
              </a:rPr>
              <a:t>Character, Number</a:t>
            </a:r>
            <a:endParaRPr lang="en-GB" dirty="0">
              <a:solidFill>
                <a:schemeClr val="bg2">
                  <a:lumMod val="50000"/>
                </a:schemeClr>
              </a:solidFill>
            </a:endParaRPr>
          </a:p>
        </p:txBody>
      </p:sp>
    </p:spTree>
    <p:extLst>
      <p:ext uri="{BB962C8B-B14F-4D97-AF65-F5344CB8AC3E}">
        <p14:creationId xmlns:p14="http://schemas.microsoft.com/office/powerpoint/2010/main" val="23704640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11066" y="0"/>
            <a:ext cx="4554773" cy="584775"/>
          </a:xfrm>
          <a:prstGeom prst="rect">
            <a:avLst/>
          </a:prstGeom>
        </p:spPr>
        <p:txBody>
          <a:bodyPr wrap="none">
            <a:spAutoFit/>
          </a:bodyPr>
          <a:lstStyle/>
          <a:p>
            <a:r>
              <a:rPr lang="en-US" sz="3200" dirty="0"/>
              <a:t>User Attributes - Relations</a:t>
            </a:r>
          </a:p>
        </p:txBody>
      </p:sp>
      <p:sp>
        <p:nvSpPr>
          <p:cNvPr id="3" name="Rectangle 2"/>
          <p:cNvSpPr/>
          <p:nvPr/>
        </p:nvSpPr>
        <p:spPr>
          <a:xfrm>
            <a:off x="1311066" y="466441"/>
            <a:ext cx="1465466" cy="523220"/>
          </a:xfrm>
          <a:prstGeom prst="rect">
            <a:avLst/>
          </a:prstGeom>
        </p:spPr>
        <p:txBody>
          <a:bodyPr wrap="none">
            <a:spAutoFit/>
          </a:bodyPr>
          <a:lstStyle/>
          <a:p>
            <a:r>
              <a:rPr lang="en-US" sz="2800" b="1" dirty="0">
                <a:solidFill>
                  <a:schemeClr val="tx2"/>
                </a:solidFill>
              </a:rPr>
              <a:t>Scenario</a:t>
            </a:r>
            <a:endParaRPr lang="en-US" sz="2800" dirty="0"/>
          </a:p>
        </p:txBody>
      </p:sp>
      <p:sp>
        <p:nvSpPr>
          <p:cNvPr id="4" name="Rectangle 3"/>
          <p:cNvSpPr/>
          <p:nvPr/>
        </p:nvSpPr>
        <p:spPr>
          <a:xfrm>
            <a:off x="1311065" y="1051217"/>
            <a:ext cx="9683249" cy="120032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en-US" dirty="0">
                <a:solidFill>
                  <a:schemeClr val="bg2">
                    <a:lumMod val="50000"/>
                  </a:schemeClr>
                </a:solidFill>
              </a:rPr>
              <a:t>Wow this is great! I can add a lot of different data types to our model now! What if we want to link two existing classes? We have a situation! We already associate resources with skills, but there is no relationship between </a:t>
            </a:r>
            <a:r>
              <a:rPr lang="en-US" b="1" dirty="0">
                <a:solidFill>
                  <a:schemeClr val="bg2">
                    <a:lumMod val="50000"/>
                  </a:schemeClr>
                </a:solidFill>
              </a:rPr>
              <a:t>activities</a:t>
            </a:r>
            <a:r>
              <a:rPr lang="en-US" dirty="0">
                <a:solidFill>
                  <a:schemeClr val="bg2">
                    <a:lumMod val="50000"/>
                  </a:schemeClr>
                </a:solidFill>
              </a:rPr>
              <a:t> and </a:t>
            </a:r>
            <a:r>
              <a:rPr lang="en-US" b="1" dirty="0">
                <a:solidFill>
                  <a:schemeClr val="bg2">
                    <a:lumMod val="50000"/>
                  </a:schemeClr>
                </a:solidFill>
              </a:rPr>
              <a:t>skills</a:t>
            </a:r>
            <a:r>
              <a:rPr lang="en-US" dirty="0">
                <a:solidFill>
                  <a:schemeClr val="bg2">
                    <a:lumMod val="50000"/>
                  </a:schemeClr>
                </a:solidFill>
              </a:rPr>
              <a:t>. To make things more complicated, some activities need to be associated to multiple skills! </a:t>
            </a:r>
          </a:p>
        </p:txBody>
      </p:sp>
      <p:sp>
        <p:nvSpPr>
          <p:cNvPr id="5" name="Rectangle 4"/>
          <p:cNvSpPr/>
          <p:nvPr/>
        </p:nvSpPr>
        <p:spPr>
          <a:xfrm>
            <a:off x="1311065" y="2313102"/>
            <a:ext cx="1465467" cy="523220"/>
          </a:xfrm>
          <a:prstGeom prst="rect">
            <a:avLst/>
          </a:prstGeom>
        </p:spPr>
        <p:txBody>
          <a:bodyPr wrap="square">
            <a:spAutoFit/>
          </a:bodyPr>
          <a:lstStyle/>
          <a:p>
            <a:r>
              <a:rPr lang="en-US" sz="2800" b="1" dirty="0">
                <a:solidFill>
                  <a:schemeClr val="tx2"/>
                </a:solidFill>
              </a:rPr>
              <a:t>Analysis</a:t>
            </a:r>
          </a:p>
        </p:txBody>
      </p:sp>
      <p:sp>
        <p:nvSpPr>
          <p:cNvPr id="6" name="Rectangle 5"/>
          <p:cNvSpPr/>
          <p:nvPr/>
        </p:nvSpPr>
        <p:spPr>
          <a:xfrm>
            <a:off x="1311064" y="2897877"/>
            <a:ext cx="9683249"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GB" dirty="0">
                <a:solidFill>
                  <a:schemeClr val="bg2">
                    <a:lumMod val="50000"/>
                  </a:schemeClr>
                </a:solidFill>
              </a:rPr>
              <a:t>When you need to add attributes that represent more than simple data types such as strings, numbers, and dates, but classes, this is called a </a:t>
            </a:r>
            <a:r>
              <a:rPr lang="en-GB" b="1" dirty="0">
                <a:solidFill>
                  <a:schemeClr val="bg2">
                    <a:lumMod val="50000"/>
                  </a:schemeClr>
                </a:solidFill>
              </a:rPr>
              <a:t>relation</a:t>
            </a:r>
            <a:r>
              <a:rPr lang="en-GB" dirty="0">
                <a:solidFill>
                  <a:schemeClr val="bg2">
                    <a:lumMod val="50000"/>
                  </a:schemeClr>
                </a:solidFill>
              </a:rPr>
              <a:t>. </a:t>
            </a:r>
            <a:r>
              <a:rPr lang="en-GB" b="1" dirty="0">
                <a:solidFill>
                  <a:schemeClr val="bg2">
                    <a:lumMod val="50000"/>
                  </a:schemeClr>
                </a:solidFill>
              </a:rPr>
              <a:t>Relational Attributes</a:t>
            </a:r>
            <a:r>
              <a:rPr lang="en-GB" dirty="0">
                <a:solidFill>
                  <a:schemeClr val="bg2">
                    <a:lumMod val="50000"/>
                  </a:schemeClr>
                </a:solidFill>
              </a:rPr>
              <a:t> define a relation between 1 object to another. If there is a need to map to multiple objects in a given attribute, this is called a </a:t>
            </a:r>
            <a:r>
              <a:rPr lang="en-GB" b="1" dirty="0">
                <a:solidFill>
                  <a:schemeClr val="bg2">
                    <a:lumMod val="50000"/>
                  </a:schemeClr>
                </a:solidFill>
              </a:rPr>
              <a:t>ring attribute. </a:t>
            </a:r>
          </a:p>
          <a:p>
            <a:r>
              <a:rPr lang="en-GB" b="1" dirty="0">
                <a:solidFill>
                  <a:schemeClr val="bg2">
                    <a:lumMod val="50000"/>
                  </a:schemeClr>
                </a:solidFill>
              </a:rPr>
              <a:t>How to break down the situation:</a:t>
            </a:r>
            <a:r>
              <a:rPr lang="en-GB" dirty="0">
                <a:solidFill>
                  <a:schemeClr val="bg2">
                    <a:lumMod val="50000"/>
                  </a:schemeClr>
                </a:solidFill>
              </a:rPr>
              <a:t/>
            </a:r>
            <a:br>
              <a:rPr lang="en-GB" dirty="0">
                <a:solidFill>
                  <a:schemeClr val="bg2">
                    <a:lumMod val="50000"/>
                  </a:schemeClr>
                </a:solidFill>
              </a:rPr>
            </a:br>
            <a:r>
              <a:rPr lang="en-GB" dirty="0">
                <a:solidFill>
                  <a:schemeClr val="bg2">
                    <a:lumMod val="50000"/>
                  </a:schemeClr>
                </a:solidFill>
              </a:rPr>
              <a:t> 	</a:t>
            </a:r>
            <a:r>
              <a:rPr lang="en-GB" dirty="0" smtClean="0">
                <a:solidFill>
                  <a:schemeClr val="bg2">
                    <a:lumMod val="50000"/>
                  </a:schemeClr>
                </a:solidFill>
              </a:rPr>
              <a:t>    </a:t>
            </a:r>
            <a:r>
              <a:rPr lang="en-GB" dirty="0">
                <a:solidFill>
                  <a:schemeClr val="bg2">
                    <a:lumMod val="50000"/>
                  </a:schemeClr>
                </a:solidFill>
              </a:rPr>
              <a:t>Determine which objects define the relation:  activities and skills</a:t>
            </a:r>
          </a:p>
          <a:p>
            <a:r>
              <a:rPr lang="en-GB" dirty="0">
                <a:solidFill>
                  <a:schemeClr val="bg2">
                    <a:lumMod val="50000"/>
                  </a:schemeClr>
                </a:solidFill>
              </a:rPr>
              <a:t>	    Determine the relation direction. This will decide which object type should be configured:  an </a:t>
            </a:r>
            <a:r>
              <a:rPr lang="en-GB" b="1" dirty="0">
                <a:solidFill>
                  <a:schemeClr val="bg2">
                    <a:lumMod val="50000"/>
                  </a:schemeClr>
                </a:solidFill>
              </a:rPr>
              <a:t>Activity</a:t>
            </a:r>
            <a:r>
              <a:rPr lang="en-GB" dirty="0">
                <a:solidFill>
                  <a:schemeClr val="bg2">
                    <a:lumMod val="50000"/>
                  </a:schemeClr>
                </a:solidFill>
              </a:rPr>
              <a:t> should list </a:t>
            </a:r>
            <a:r>
              <a:rPr lang="en-GB" b="1" dirty="0">
                <a:solidFill>
                  <a:schemeClr val="bg2">
                    <a:lumMod val="50000"/>
                  </a:schemeClr>
                </a:solidFill>
              </a:rPr>
              <a:t>skills </a:t>
            </a:r>
            <a:r>
              <a:rPr lang="en-GB" dirty="0">
                <a:solidFill>
                  <a:schemeClr val="bg2">
                    <a:lumMod val="50000"/>
                  </a:schemeClr>
                </a:solidFill>
              </a:rPr>
              <a:t>so the activity object should have an attribute to skills</a:t>
            </a:r>
            <a:br>
              <a:rPr lang="en-GB" dirty="0">
                <a:solidFill>
                  <a:schemeClr val="bg2">
                    <a:lumMod val="50000"/>
                  </a:schemeClr>
                </a:solidFill>
              </a:rPr>
            </a:br>
            <a:r>
              <a:rPr lang="en-GB" dirty="0">
                <a:solidFill>
                  <a:schemeClr val="bg2">
                    <a:lumMod val="50000"/>
                  </a:schemeClr>
                </a:solidFill>
              </a:rPr>
              <a:t>	    Determine if we need a </a:t>
            </a:r>
            <a:r>
              <a:rPr lang="en-GB" b="1" dirty="0">
                <a:solidFill>
                  <a:schemeClr val="bg2">
                    <a:lumMod val="50000"/>
                  </a:schemeClr>
                </a:solidFill>
              </a:rPr>
              <a:t>relation</a:t>
            </a:r>
            <a:r>
              <a:rPr lang="en-GB" dirty="0">
                <a:solidFill>
                  <a:schemeClr val="bg2">
                    <a:lumMod val="50000"/>
                  </a:schemeClr>
                </a:solidFill>
              </a:rPr>
              <a:t> or a </a:t>
            </a:r>
            <a:r>
              <a:rPr lang="en-GB" b="1" dirty="0">
                <a:solidFill>
                  <a:schemeClr val="bg2">
                    <a:lumMod val="50000"/>
                  </a:schemeClr>
                </a:solidFill>
              </a:rPr>
              <a:t>ring attribute : ring attribute</a:t>
            </a:r>
            <a:r>
              <a:rPr lang="en-GB" dirty="0">
                <a:solidFill>
                  <a:schemeClr val="bg2">
                    <a:lumMod val="50000"/>
                  </a:schemeClr>
                </a:solidFill>
              </a:rPr>
              <a:t/>
            </a:r>
            <a:br>
              <a:rPr lang="en-GB" dirty="0">
                <a:solidFill>
                  <a:schemeClr val="bg2">
                    <a:lumMod val="50000"/>
                  </a:schemeClr>
                </a:solidFill>
              </a:rPr>
            </a:br>
            <a:endParaRPr lang="en-US" dirty="0">
              <a:solidFill>
                <a:schemeClr val="bg2">
                  <a:lumMod val="50000"/>
                </a:schemeClr>
              </a:solidFill>
            </a:endParaRPr>
          </a:p>
        </p:txBody>
      </p:sp>
    </p:spTree>
    <p:extLst>
      <p:ext uri="{BB962C8B-B14F-4D97-AF65-F5344CB8AC3E}">
        <p14:creationId xmlns:p14="http://schemas.microsoft.com/office/powerpoint/2010/main" val="383534659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6638" y="0"/>
            <a:ext cx="3982244" cy="584775"/>
          </a:xfrm>
          <a:prstGeom prst="rect">
            <a:avLst/>
          </a:prstGeom>
        </p:spPr>
        <p:txBody>
          <a:bodyPr wrap="none">
            <a:spAutoFit/>
          </a:bodyPr>
          <a:lstStyle/>
          <a:p>
            <a:r>
              <a:rPr lang="en-US" sz="3200" dirty="0">
                <a:solidFill>
                  <a:srgbClr val="C00000"/>
                </a:solidFill>
              </a:rPr>
              <a:t>More about workflows</a:t>
            </a:r>
          </a:p>
        </p:txBody>
      </p:sp>
      <p:sp>
        <p:nvSpPr>
          <p:cNvPr id="3" name="Content Placeholder 5"/>
          <p:cNvSpPr txBox="1">
            <a:spLocks/>
          </p:cNvSpPr>
          <p:nvPr/>
        </p:nvSpPr>
        <p:spPr>
          <a:xfrm>
            <a:off x="1432560" y="872266"/>
            <a:ext cx="8839200" cy="5135563"/>
          </a:xfrm>
          <a:prstGeom prst="rect">
            <a:avLst/>
          </a:prstGeom>
        </p:spPr>
        <p:style>
          <a:lnRef idx="2">
            <a:schemeClr val="accent3"/>
          </a:lnRef>
          <a:fillRef idx="1">
            <a:schemeClr val="lt1"/>
          </a:fillRef>
          <a:effectRef idx="0">
            <a:schemeClr val="accent3"/>
          </a:effectRef>
          <a:fontRef idx="minor">
            <a:schemeClr val="dk1"/>
          </a:fontRef>
        </p:style>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Aft>
                <a:spcPts val="1800"/>
              </a:spcAft>
              <a:buFont typeface="Wingdings" panose="05000000000000000000" pitchFamily="2" charset="2"/>
              <a:buChar char="§"/>
            </a:pPr>
            <a:r>
              <a:rPr lang="en-US" dirty="0" smtClean="0"/>
              <a:t>Drag a step and drop it over another to create new nodes</a:t>
            </a:r>
          </a:p>
          <a:p>
            <a:pPr>
              <a:spcAft>
                <a:spcPts val="1800"/>
              </a:spcAft>
              <a:buFont typeface="Wingdings" panose="05000000000000000000" pitchFamily="2" charset="2"/>
              <a:buChar char="§"/>
            </a:pPr>
            <a:r>
              <a:rPr lang="en-US" dirty="0" smtClean="0"/>
              <a:t>Cannot create cycles</a:t>
            </a:r>
          </a:p>
          <a:p>
            <a:pPr>
              <a:spcAft>
                <a:spcPts val="1800"/>
              </a:spcAft>
              <a:buFont typeface="Wingdings" panose="05000000000000000000" pitchFamily="2" charset="2"/>
              <a:buChar char="§"/>
            </a:pPr>
            <a:r>
              <a:rPr lang="en-US" dirty="0" smtClean="0"/>
              <a:t>Once you’ve entered the first step of the workflow a </a:t>
            </a:r>
            <a:r>
              <a:rPr lang="en-US" b="1" dirty="0" smtClean="0"/>
              <a:t>Back to</a:t>
            </a:r>
            <a:r>
              <a:rPr lang="en-US" dirty="0" smtClean="0"/>
              <a:t> button will be available to get the object back to a previous step of the workflow</a:t>
            </a:r>
          </a:p>
          <a:p>
            <a:pPr>
              <a:spcAft>
                <a:spcPts val="1800"/>
              </a:spcAft>
              <a:buFont typeface="Wingdings" panose="05000000000000000000" pitchFamily="2" charset="2"/>
              <a:buChar char="§"/>
            </a:pPr>
            <a:r>
              <a:rPr lang="en-US" dirty="0" smtClean="0"/>
              <a:t>Reports can be set on the workflow</a:t>
            </a:r>
          </a:p>
          <a:p>
            <a:pPr marL="0" indent="0">
              <a:spcAft>
                <a:spcPts val="1800"/>
              </a:spcAft>
              <a:buFont typeface="Calibri" panose="020F0502020204030204" pitchFamily="34" charset="0"/>
              <a:buNone/>
            </a:pPr>
            <a:endParaRPr lang="en-US" dirty="0"/>
          </a:p>
        </p:txBody>
      </p:sp>
    </p:spTree>
    <p:extLst>
      <p:ext uri="{BB962C8B-B14F-4D97-AF65-F5344CB8AC3E}">
        <p14:creationId xmlns:p14="http://schemas.microsoft.com/office/powerpoint/2010/main" val="13161144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3691" y="0"/>
            <a:ext cx="3309880" cy="584775"/>
          </a:xfrm>
          <a:prstGeom prst="rect">
            <a:avLst/>
          </a:prstGeom>
        </p:spPr>
        <p:txBody>
          <a:bodyPr wrap="none">
            <a:spAutoFit/>
          </a:bodyPr>
          <a:lstStyle/>
          <a:p>
            <a:r>
              <a:rPr lang="en-US" sz="3200" dirty="0">
                <a:solidFill>
                  <a:srgbClr val="C00000"/>
                </a:solidFill>
              </a:rPr>
              <a:t>Workflow Example</a:t>
            </a:r>
          </a:p>
        </p:txBody>
      </p:sp>
      <p:pic>
        <p:nvPicPr>
          <p:cNvPr id="3" name="Picture 2">
            <a:extLst>
              <a:ext uri="{FF2B5EF4-FFF2-40B4-BE49-F238E27FC236}">
                <a16:creationId xmlns="" xmlns:a16="http://schemas.microsoft.com/office/drawing/2014/main" id="{C34DCB63-9D84-4349-8BE5-50A1A4C6FD3F}"/>
              </a:ext>
            </a:extLst>
          </p:cNvPr>
          <p:cNvPicPr>
            <a:picLocks noChangeAspect="1"/>
          </p:cNvPicPr>
          <p:nvPr/>
        </p:nvPicPr>
        <p:blipFill>
          <a:blip r:embed="rId2"/>
          <a:stretch>
            <a:fillRect/>
          </a:stretch>
        </p:blipFill>
        <p:spPr>
          <a:xfrm>
            <a:off x="1693691" y="1065702"/>
            <a:ext cx="4312981" cy="3112950"/>
          </a:xfrm>
          <a:prstGeom prst="rect">
            <a:avLst/>
          </a:prstGeom>
        </p:spPr>
      </p:pic>
      <p:pic>
        <p:nvPicPr>
          <p:cNvPr id="4" name="Picture 3">
            <a:extLst>
              <a:ext uri="{FF2B5EF4-FFF2-40B4-BE49-F238E27FC236}">
                <a16:creationId xmlns="" xmlns:a16="http://schemas.microsoft.com/office/drawing/2014/main" id="{3EA88D75-7C44-4017-AB51-F19A1137929C}"/>
              </a:ext>
            </a:extLst>
          </p:cNvPr>
          <p:cNvPicPr>
            <a:picLocks noChangeAspect="1"/>
          </p:cNvPicPr>
          <p:nvPr/>
        </p:nvPicPr>
        <p:blipFill>
          <a:blip r:embed="rId3"/>
          <a:stretch>
            <a:fillRect/>
          </a:stretch>
        </p:blipFill>
        <p:spPr>
          <a:xfrm>
            <a:off x="6948484" y="1065702"/>
            <a:ext cx="4205287" cy="3369800"/>
          </a:xfrm>
          <a:prstGeom prst="rect">
            <a:avLst/>
          </a:prstGeom>
        </p:spPr>
      </p:pic>
    </p:spTree>
    <p:extLst>
      <p:ext uri="{BB962C8B-B14F-4D97-AF65-F5344CB8AC3E}">
        <p14:creationId xmlns:p14="http://schemas.microsoft.com/office/powerpoint/2010/main" val="6527179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18165" y="0"/>
            <a:ext cx="2608406" cy="584775"/>
          </a:xfrm>
          <a:prstGeom prst="rect">
            <a:avLst/>
          </a:prstGeom>
        </p:spPr>
        <p:txBody>
          <a:bodyPr wrap="none">
            <a:spAutoFit/>
          </a:bodyPr>
          <a:lstStyle/>
          <a:p>
            <a:r>
              <a:rPr lang="en-US" sz="3200" dirty="0">
                <a:solidFill>
                  <a:srgbClr val="C00000"/>
                </a:solidFill>
              </a:rPr>
              <a:t>Import Export </a:t>
            </a:r>
          </a:p>
        </p:txBody>
      </p:sp>
      <p:sp>
        <p:nvSpPr>
          <p:cNvPr id="3" name="Rectangle 2"/>
          <p:cNvSpPr/>
          <p:nvPr/>
        </p:nvSpPr>
        <p:spPr>
          <a:xfrm>
            <a:off x="1418165" y="673257"/>
            <a:ext cx="1281120" cy="461665"/>
          </a:xfrm>
          <a:prstGeom prst="rect">
            <a:avLst/>
          </a:prstGeom>
        </p:spPr>
        <p:txBody>
          <a:bodyPr wrap="none">
            <a:spAutoFit/>
          </a:bodyPr>
          <a:lstStyle/>
          <a:p>
            <a:r>
              <a:rPr lang="en-US" sz="2400" b="1" dirty="0">
                <a:solidFill>
                  <a:schemeClr val="tx2"/>
                </a:solidFill>
              </a:rPr>
              <a:t>Scenario</a:t>
            </a:r>
            <a:endParaRPr lang="en-US" sz="2400" dirty="0"/>
          </a:p>
        </p:txBody>
      </p:sp>
      <p:sp>
        <p:nvSpPr>
          <p:cNvPr id="4" name="Rectangle: Rounded Corners 2"/>
          <p:cNvSpPr/>
          <p:nvPr/>
        </p:nvSpPr>
        <p:spPr>
          <a:xfrm>
            <a:off x="1418165" y="1223405"/>
            <a:ext cx="10071002" cy="102494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50000"/>
                  </a:schemeClr>
                </a:solidFill>
              </a:rPr>
              <a:t>Our team has information about the I don’t want to have to enter all this information manually in excel all over again. Can we have an efficient way to do this, especially if we have to do this multiple times in the future?</a:t>
            </a:r>
          </a:p>
        </p:txBody>
      </p:sp>
      <p:sp>
        <p:nvSpPr>
          <p:cNvPr id="5" name="Rectangle 4"/>
          <p:cNvSpPr/>
          <p:nvPr/>
        </p:nvSpPr>
        <p:spPr>
          <a:xfrm>
            <a:off x="1418165" y="2405307"/>
            <a:ext cx="1229504" cy="461665"/>
          </a:xfrm>
          <a:prstGeom prst="rect">
            <a:avLst/>
          </a:prstGeom>
        </p:spPr>
        <p:txBody>
          <a:bodyPr wrap="none">
            <a:spAutoFit/>
          </a:bodyPr>
          <a:lstStyle/>
          <a:p>
            <a:r>
              <a:rPr lang="en-US" sz="2400" b="1" dirty="0">
                <a:solidFill>
                  <a:schemeClr val="tx2"/>
                </a:solidFill>
              </a:rPr>
              <a:t>Analysis</a:t>
            </a:r>
          </a:p>
        </p:txBody>
      </p:sp>
      <p:sp>
        <p:nvSpPr>
          <p:cNvPr id="6" name="Rectangle: Rounded Corners 12"/>
          <p:cNvSpPr/>
          <p:nvPr/>
        </p:nvSpPr>
        <p:spPr>
          <a:xfrm>
            <a:off x="1418165" y="2886979"/>
            <a:ext cx="10071002" cy="305124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marL="457200" indent="-457200"/>
            <a:r>
              <a:rPr lang="en-US" b="1" noProof="1">
                <a:solidFill>
                  <a:schemeClr val="accent6">
                    <a:lumMod val="60000"/>
                    <a:lumOff val="40000"/>
                  </a:schemeClr>
                </a:solidFill>
              </a:rPr>
              <a:t>	</a:t>
            </a:r>
            <a:r>
              <a:rPr lang="en-US" b="1" noProof="1">
                <a:solidFill>
                  <a:srgbClr val="FF0000"/>
                </a:solidFill>
              </a:rPr>
              <a:t>Import-export</a:t>
            </a:r>
            <a:r>
              <a:rPr lang="en-US" b="1" noProof="1">
                <a:solidFill>
                  <a:schemeClr val="accent6">
                    <a:lumMod val="60000"/>
                    <a:lumOff val="40000"/>
                  </a:schemeClr>
                </a:solidFill>
              </a:rPr>
              <a:t> </a:t>
            </a:r>
            <a:r>
              <a:rPr lang="en-US" noProof="1">
                <a:solidFill>
                  <a:schemeClr val="bg2">
                    <a:lumMod val="50000"/>
                  </a:schemeClr>
                </a:solidFill>
              </a:rPr>
              <a:t>feature is available in configuration level 1. This interface has been designed to facilitate the import and the export of data from/to an external file (.csv or json file) from/to a Planisware table.</a:t>
            </a:r>
            <a:endParaRPr lang="en-GB" dirty="0">
              <a:solidFill>
                <a:schemeClr val="bg2">
                  <a:lumMod val="50000"/>
                </a:schemeClr>
              </a:solidFill>
            </a:endParaRPr>
          </a:p>
          <a:p>
            <a:endParaRPr lang="en-GB" dirty="0">
              <a:solidFill>
                <a:schemeClr val="bg2">
                  <a:lumMod val="50000"/>
                </a:schemeClr>
              </a:solidFill>
            </a:endParaRPr>
          </a:p>
          <a:p>
            <a:r>
              <a:rPr lang="en-GB" b="1" dirty="0">
                <a:solidFill>
                  <a:schemeClr val="bg2">
                    <a:lumMod val="50000"/>
                  </a:schemeClr>
                </a:solidFill>
              </a:rPr>
              <a:t>How to break down the situation: </a:t>
            </a:r>
            <a:r>
              <a:rPr lang="en-GB" dirty="0">
                <a:solidFill>
                  <a:schemeClr val="bg2">
                    <a:lumMod val="50000"/>
                  </a:schemeClr>
                </a:solidFill>
              </a:rPr>
              <a:t/>
            </a:r>
            <a:br>
              <a:rPr lang="en-GB" dirty="0">
                <a:solidFill>
                  <a:schemeClr val="bg2">
                    <a:lumMod val="50000"/>
                  </a:schemeClr>
                </a:solidFill>
              </a:rPr>
            </a:br>
            <a:r>
              <a:rPr lang="en-GB" dirty="0">
                <a:solidFill>
                  <a:schemeClr val="bg2">
                    <a:lumMod val="50000"/>
                  </a:schemeClr>
                </a:solidFill>
              </a:rPr>
              <a:t> 	1. </a:t>
            </a:r>
            <a:r>
              <a:rPr lang="en-US" noProof="1">
                <a:solidFill>
                  <a:schemeClr val="bg2">
                    <a:lumMod val="50000"/>
                  </a:schemeClr>
                </a:solidFill>
              </a:rPr>
              <a:t>Define a mapping for the columns that need to be exported using an 	import/export format  </a:t>
            </a:r>
          </a:p>
          <a:p>
            <a:r>
              <a:rPr lang="en-US" noProof="1">
                <a:solidFill>
                  <a:schemeClr val="bg2">
                    <a:lumMod val="50000"/>
                  </a:schemeClr>
                </a:solidFill>
              </a:rPr>
              <a:t>	2. Define a new import/export target which allows the system to export the 	data from a Planisware table to the target .csv file  </a:t>
            </a:r>
            <a:endParaRPr lang="en-GB" dirty="0">
              <a:solidFill>
                <a:schemeClr val="bg2">
                  <a:lumMod val="50000"/>
                </a:schemeClr>
              </a:solidFill>
            </a:endParaRPr>
          </a:p>
          <a:p>
            <a:r>
              <a:rPr lang="en-GB" dirty="0">
                <a:solidFill>
                  <a:schemeClr val="accent4"/>
                </a:solidFill>
              </a:rPr>
              <a:t>	</a:t>
            </a:r>
          </a:p>
        </p:txBody>
      </p:sp>
    </p:spTree>
    <p:extLst>
      <p:ext uri="{BB962C8B-B14F-4D97-AF65-F5344CB8AC3E}">
        <p14:creationId xmlns:p14="http://schemas.microsoft.com/office/powerpoint/2010/main" val="18851627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2641" y="0"/>
            <a:ext cx="4916987" cy="584775"/>
          </a:xfrm>
          <a:prstGeom prst="rect">
            <a:avLst/>
          </a:prstGeom>
        </p:spPr>
        <p:txBody>
          <a:bodyPr wrap="none">
            <a:spAutoFit/>
          </a:bodyPr>
          <a:lstStyle/>
          <a:p>
            <a:r>
              <a:rPr lang="en-US" sz="3200" dirty="0">
                <a:solidFill>
                  <a:srgbClr val="C00000"/>
                </a:solidFill>
              </a:rPr>
              <a:t>Define import export format</a:t>
            </a:r>
          </a:p>
        </p:txBody>
      </p:sp>
      <p:sp>
        <p:nvSpPr>
          <p:cNvPr id="3" name="Content Placeholder 2"/>
          <p:cNvSpPr txBox="1">
            <a:spLocks/>
          </p:cNvSpPr>
          <p:nvPr/>
        </p:nvSpPr>
        <p:spPr>
          <a:xfrm>
            <a:off x="808616" y="584775"/>
            <a:ext cx="10250245" cy="5336993"/>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bg2">
                    <a:lumMod val="50000"/>
                  </a:schemeClr>
                </a:solidFill>
              </a:rPr>
              <a:t>Go to Administration &gt; Import-export format to define a new export format</a:t>
            </a:r>
            <a:endParaRPr lang="en-US" dirty="0">
              <a:solidFill>
                <a:schemeClr val="bg2">
                  <a:lumMod val="50000"/>
                </a:schemeClr>
              </a:solidFill>
            </a:endParaRPr>
          </a:p>
        </p:txBody>
      </p:sp>
      <p:pic>
        <p:nvPicPr>
          <p:cNvPr id="4" name="Picture 3"/>
          <p:cNvPicPr>
            <a:picLocks noChangeAspect="1"/>
          </p:cNvPicPr>
          <p:nvPr/>
        </p:nvPicPr>
        <p:blipFill>
          <a:blip r:embed="rId2"/>
          <a:stretch>
            <a:fillRect/>
          </a:stretch>
        </p:blipFill>
        <p:spPr>
          <a:xfrm>
            <a:off x="2054921" y="1311608"/>
            <a:ext cx="6152954" cy="4610160"/>
          </a:xfrm>
          <a:prstGeom prst="rect">
            <a:avLst/>
          </a:prstGeom>
        </p:spPr>
      </p:pic>
      <p:sp>
        <p:nvSpPr>
          <p:cNvPr id="5" name="ZoneTexte 8"/>
          <p:cNvSpPr txBox="1"/>
          <p:nvPr/>
        </p:nvSpPr>
        <p:spPr>
          <a:xfrm>
            <a:off x="2980259" y="942276"/>
            <a:ext cx="3707450" cy="369332"/>
          </a:xfrm>
          <a:prstGeom prst="rect">
            <a:avLst/>
          </a:prstGeom>
          <a:solidFill>
            <a:srgbClr val="C5007B"/>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Select the object class to export</a:t>
            </a:r>
          </a:p>
        </p:txBody>
      </p:sp>
      <p:sp>
        <p:nvSpPr>
          <p:cNvPr id="6" name="ZoneTexte 8"/>
          <p:cNvSpPr txBox="1"/>
          <p:nvPr/>
        </p:nvSpPr>
        <p:spPr>
          <a:xfrm>
            <a:off x="6460125" y="2785406"/>
            <a:ext cx="3707450" cy="646331"/>
          </a:xfrm>
          <a:prstGeom prst="rect">
            <a:avLst/>
          </a:prstGeom>
          <a:solidFill>
            <a:srgbClr val="C5007B"/>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Tip! </a:t>
            </a:r>
            <a:r>
              <a:rPr lang="en-GB" dirty="0"/>
              <a:t>pick a pre-defined user style from the list to populate the format</a:t>
            </a:r>
            <a:endParaRPr lang="en-US" dirty="0"/>
          </a:p>
        </p:txBody>
      </p:sp>
      <p:sp>
        <p:nvSpPr>
          <p:cNvPr id="7" name="Rectangle 6"/>
          <p:cNvSpPr/>
          <p:nvPr/>
        </p:nvSpPr>
        <p:spPr>
          <a:xfrm>
            <a:off x="2169438" y="2142251"/>
            <a:ext cx="2853916" cy="180467"/>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131398" y="1948207"/>
            <a:ext cx="2853916" cy="180467"/>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p:cNvCxnSpPr/>
          <p:nvPr/>
        </p:nvCxnSpPr>
        <p:spPr>
          <a:xfrm rot="5400000">
            <a:off x="3466786" y="1356076"/>
            <a:ext cx="917044" cy="628153"/>
          </a:xfrm>
          <a:prstGeom prst="bentConnector3">
            <a:avLst/>
          </a:prstGeom>
          <a:ln w="28575">
            <a:solidFill>
              <a:srgbClr val="C5007B"/>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p:nvPr/>
        </p:nvCxnSpPr>
        <p:spPr>
          <a:xfrm rot="10800000" flipV="1">
            <a:off x="5023355" y="3108572"/>
            <a:ext cx="1436771" cy="796454"/>
          </a:xfrm>
          <a:prstGeom prst="bentConnector3">
            <a:avLst/>
          </a:prstGeom>
          <a:ln w="28575">
            <a:solidFill>
              <a:srgbClr val="C500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5982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9982" y="0"/>
            <a:ext cx="5104731" cy="584775"/>
          </a:xfrm>
          <a:prstGeom prst="rect">
            <a:avLst/>
          </a:prstGeom>
        </p:spPr>
        <p:txBody>
          <a:bodyPr wrap="none">
            <a:spAutoFit/>
          </a:bodyPr>
          <a:lstStyle/>
          <a:p>
            <a:r>
              <a:rPr lang="en-US" sz="3200" dirty="0">
                <a:solidFill>
                  <a:srgbClr val="C00000"/>
                </a:solidFill>
              </a:rPr>
              <a:t>Define target and export data</a:t>
            </a:r>
          </a:p>
        </p:txBody>
      </p:sp>
      <p:sp>
        <p:nvSpPr>
          <p:cNvPr id="3" name="Content Placeholder 2"/>
          <p:cNvSpPr txBox="1">
            <a:spLocks/>
          </p:cNvSpPr>
          <p:nvPr/>
        </p:nvSpPr>
        <p:spPr>
          <a:xfrm>
            <a:off x="969982" y="700144"/>
            <a:ext cx="8839200" cy="5135563"/>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mtClean="0"/>
              <a:t>Define a new import/export target, then click “Export” to generate the csv file in the specified folder</a:t>
            </a:r>
            <a:endParaRPr lang="en-US" dirty="0"/>
          </a:p>
        </p:txBody>
      </p:sp>
      <p:pic>
        <p:nvPicPr>
          <p:cNvPr id="4" name="Picture 3"/>
          <p:cNvPicPr>
            <a:picLocks noChangeAspect="1"/>
          </p:cNvPicPr>
          <p:nvPr/>
        </p:nvPicPr>
        <p:blipFill>
          <a:blip r:embed="rId2"/>
          <a:stretch>
            <a:fillRect/>
          </a:stretch>
        </p:blipFill>
        <p:spPr>
          <a:xfrm>
            <a:off x="3345880" y="1131020"/>
            <a:ext cx="5940237" cy="5070764"/>
          </a:xfrm>
          <a:prstGeom prst="rect">
            <a:avLst/>
          </a:prstGeom>
        </p:spPr>
      </p:pic>
      <p:sp>
        <p:nvSpPr>
          <p:cNvPr id="5" name="ZoneTexte 8"/>
          <p:cNvSpPr txBox="1"/>
          <p:nvPr/>
        </p:nvSpPr>
        <p:spPr>
          <a:xfrm>
            <a:off x="6406625" y="1300511"/>
            <a:ext cx="2793502" cy="369332"/>
          </a:xfrm>
          <a:prstGeom prst="rect">
            <a:avLst/>
          </a:prstGeom>
          <a:solidFill>
            <a:srgbClr val="C5007B"/>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Pick the format in the list</a:t>
            </a:r>
            <a:endParaRPr lang="en-US" dirty="0"/>
          </a:p>
        </p:txBody>
      </p:sp>
      <p:sp>
        <p:nvSpPr>
          <p:cNvPr id="6" name="ZoneTexte 8"/>
          <p:cNvSpPr txBox="1"/>
          <p:nvPr/>
        </p:nvSpPr>
        <p:spPr>
          <a:xfrm>
            <a:off x="5960116" y="3083259"/>
            <a:ext cx="3422891" cy="369332"/>
          </a:xfrm>
          <a:prstGeom prst="rect">
            <a:avLst/>
          </a:prstGeom>
          <a:solidFill>
            <a:srgbClr val="C5007B"/>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Set the path of the exported file</a:t>
            </a:r>
            <a:endParaRPr lang="en-US" dirty="0"/>
          </a:p>
        </p:txBody>
      </p:sp>
      <p:sp>
        <p:nvSpPr>
          <p:cNvPr id="7" name="ZoneTexte 8"/>
          <p:cNvSpPr txBox="1"/>
          <p:nvPr/>
        </p:nvSpPr>
        <p:spPr>
          <a:xfrm>
            <a:off x="4922917" y="5486390"/>
            <a:ext cx="3245316" cy="369332"/>
          </a:xfrm>
          <a:prstGeom prst="rect">
            <a:avLst/>
          </a:prstGeom>
          <a:solidFill>
            <a:srgbClr val="C5007B"/>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Log of the previous exports</a:t>
            </a:r>
            <a:endParaRPr lang="en-US" dirty="0"/>
          </a:p>
        </p:txBody>
      </p:sp>
      <p:sp>
        <p:nvSpPr>
          <p:cNvPr id="8" name="ZoneTexte 8"/>
          <p:cNvSpPr txBox="1"/>
          <p:nvPr/>
        </p:nvSpPr>
        <p:spPr>
          <a:xfrm>
            <a:off x="738994" y="4117632"/>
            <a:ext cx="2337525" cy="646331"/>
          </a:xfrm>
          <a:prstGeom prst="rect">
            <a:avLst/>
          </a:prstGeom>
          <a:solidFill>
            <a:srgbClr val="C5007B"/>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Click “Export” to generate the file</a:t>
            </a:r>
            <a:endParaRPr lang="en-US" dirty="0"/>
          </a:p>
        </p:txBody>
      </p:sp>
      <p:sp>
        <p:nvSpPr>
          <p:cNvPr id="9" name="Rectangle 8"/>
          <p:cNvSpPr/>
          <p:nvPr/>
        </p:nvSpPr>
        <p:spPr>
          <a:xfrm>
            <a:off x="3347378" y="1882086"/>
            <a:ext cx="2790313" cy="225053"/>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45880" y="2101920"/>
            <a:ext cx="2771136" cy="376515"/>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347378" y="4749023"/>
            <a:ext cx="5118890" cy="655807"/>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77090" y="4395639"/>
            <a:ext cx="587334" cy="137946"/>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p:cNvCxnSpPr/>
          <p:nvPr/>
        </p:nvCxnSpPr>
        <p:spPr>
          <a:xfrm rot="16200000" flipH="1">
            <a:off x="2771839" y="3346929"/>
            <a:ext cx="213718" cy="1996784"/>
          </a:xfrm>
          <a:prstGeom prst="bentConnector4">
            <a:avLst>
              <a:gd name="adj1" fmla="val -106963"/>
              <a:gd name="adj2" fmla="val 63414"/>
            </a:avLst>
          </a:prstGeom>
          <a:ln w="28575">
            <a:solidFill>
              <a:srgbClr val="C5007B"/>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11" idx="3"/>
            <a:endCxn id="7" idx="2"/>
          </p:cNvCxnSpPr>
          <p:nvPr/>
        </p:nvCxnSpPr>
        <p:spPr>
          <a:xfrm flipH="1">
            <a:off x="6545575" y="5076927"/>
            <a:ext cx="1920693" cy="778795"/>
          </a:xfrm>
          <a:prstGeom prst="bentConnector4">
            <a:avLst>
              <a:gd name="adj1" fmla="val -11902"/>
              <a:gd name="adj2" fmla="val 129353"/>
            </a:avLst>
          </a:prstGeom>
          <a:ln w="28575">
            <a:solidFill>
              <a:srgbClr val="C5007B"/>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rot="16200000" flipH="1">
            <a:off x="2231604" y="4032922"/>
            <a:ext cx="213718" cy="1996784"/>
          </a:xfrm>
          <a:prstGeom prst="bentConnector4">
            <a:avLst>
              <a:gd name="adj1" fmla="val -106963"/>
              <a:gd name="adj2" fmla="val 63414"/>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0800000">
            <a:off x="4810508" y="2482202"/>
            <a:ext cx="1128933" cy="771906"/>
          </a:xfrm>
          <a:prstGeom prst="bentConnector2">
            <a:avLst/>
          </a:prstGeom>
          <a:ln w="28575">
            <a:solidFill>
              <a:srgbClr val="C5007B"/>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endCxn id="9" idx="0"/>
          </p:cNvCxnSpPr>
          <p:nvPr/>
        </p:nvCxnSpPr>
        <p:spPr>
          <a:xfrm rot="10800000" flipV="1">
            <a:off x="4742536" y="1534984"/>
            <a:ext cx="1664091" cy="347102"/>
          </a:xfrm>
          <a:prstGeom prst="bentConnector2">
            <a:avLst/>
          </a:prstGeom>
          <a:ln w="28575">
            <a:solidFill>
              <a:srgbClr val="C500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171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3355" y="0"/>
            <a:ext cx="2768322" cy="584775"/>
          </a:xfrm>
          <a:prstGeom prst="rect">
            <a:avLst/>
          </a:prstGeom>
        </p:spPr>
        <p:txBody>
          <a:bodyPr wrap="none">
            <a:spAutoFit/>
          </a:bodyPr>
          <a:lstStyle/>
          <a:p>
            <a:r>
              <a:rPr lang="en-US" sz="3200" dirty="0" smtClean="0">
                <a:solidFill>
                  <a:srgbClr val="C00000"/>
                </a:solidFill>
              </a:rPr>
              <a:t>Code generator</a:t>
            </a:r>
            <a:endParaRPr lang="en-US" sz="3200" dirty="0">
              <a:solidFill>
                <a:srgbClr val="C00000"/>
              </a:solidFill>
            </a:endParaRPr>
          </a:p>
        </p:txBody>
      </p:sp>
      <p:sp>
        <p:nvSpPr>
          <p:cNvPr id="3" name="Rectangle 2"/>
          <p:cNvSpPr/>
          <p:nvPr/>
        </p:nvSpPr>
        <p:spPr>
          <a:xfrm>
            <a:off x="1506194" y="584775"/>
            <a:ext cx="1465466" cy="523220"/>
          </a:xfrm>
          <a:prstGeom prst="rect">
            <a:avLst/>
          </a:prstGeom>
        </p:spPr>
        <p:txBody>
          <a:bodyPr wrap="none">
            <a:spAutoFit/>
          </a:bodyPr>
          <a:lstStyle/>
          <a:p>
            <a:r>
              <a:rPr lang="en-US" sz="2800" b="1" dirty="0">
                <a:solidFill>
                  <a:schemeClr val="tx2"/>
                </a:solidFill>
              </a:rPr>
              <a:t>Scenario</a:t>
            </a:r>
            <a:endParaRPr lang="en-US" sz="2800" dirty="0"/>
          </a:p>
        </p:txBody>
      </p:sp>
      <p:sp>
        <p:nvSpPr>
          <p:cNvPr id="4" name="Rectangle: Rounded Corners 2"/>
          <p:cNvSpPr/>
          <p:nvPr/>
        </p:nvSpPr>
        <p:spPr>
          <a:xfrm>
            <a:off x="1506193" y="1271271"/>
            <a:ext cx="9853881" cy="99859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2">
                    <a:lumMod val="50000"/>
                  </a:schemeClr>
                </a:solidFill>
              </a:rPr>
              <a:t>Is there a way to automatically name some tasks so users who create them don’t need to come up with names for them?</a:t>
            </a:r>
            <a:endParaRPr lang="en-US" dirty="0">
              <a:solidFill>
                <a:schemeClr val="bg2">
                  <a:lumMod val="50000"/>
                </a:schemeClr>
              </a:solidFill>
            </a:endParaRPr>
          </a:p>
        </p:txBody>
      </p:sp>
      <p:sp>
        <p:nvSpPr>
          <p:cNvPr id="5" name="Rectangle 4"/>
          <p:cNvSpPr/>
          <p:nvPr/>
        </p:nvSpPr>
        <p:spPr>
          <a:xfrm>
            <a:off x="1506193" y="2663421"/>
            <a:ext cx="1402243" cy="523220"/>
          </a:xfrm>
          <a:prstGeom prst="rect">
            <a:avLst/>
          </a:prstGeom>
        </p:spPr>
        <p:txBody>
          <a:bodyPr wrap="none">
            <a:spAutoFit/>
          </a:bodyPr>
          <a:lstStyle/>
          <a:p>
            <a:r>
              <a:rPr lang="en-US" sz="2800" b="1" dirty="0">
                <a:solidFill>
                  <a:schemeClr val="tx2"/>
                </a:solidFill>
              </a:rPr>
              <a:t>Analysis</a:t>
            </a:r>
          </a:p>
        </p:txBody>
      </p:sp>
      <p:sp>
        <p:nvSpPr>
          <p:cNvPr id="6" name="Rectangle: Rounded Corners 12"/>
          <p:cNvSpPr/>
          <p:nvPr/>
        </p:nvSpPr>
        <p:spPr>
          <a:xfrm>
            <a:off x="1506192" y="3186641"/>
            <a:ext cx="9853881" cy="267627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dirty="0"/>
              <a:t>You can now </a:t>
            </a:r>
            <a:r>
              <a:rPr lang="en-US" dirty="0">
                <a:solidFill>
                  <a:schemeClr val="tx1">
                    <a:lumMod val="50000"/>
                  </a:schemeClr>
                </a:solidFill>
              </a:rPr>
              <a:t>create</a:t>
            </a:r>
            <a:r>
              <a:rPr lang="en-US" b="1" dirty="0">
                <a:solidFill>
                  <a:schemeClr val="accent6">
                    <a:lumMod val="60000"/>
                    <a:lumOff val="40000"/>
                  </a:schemeClr>
                </a:solidFill>
              </a:rPr>
              <a:t> </a:t>
            </a:r>
            <a:r>
              <a:rPr lang="en-US" b="1" dirty="0">
                <a:solidFill>
                  <a:srgbClr val="FF0000"/>
                </a:solidFill>
              </a:rPr>
              <a:t>sequence generated code</a:t>
            </a:r>
            <a:r>
              <a:rPr lang="en-US" dirty="0">
                <a:solidFill>
                  <a:srgbClr val="FF0000"/>
                </a:solidFill>
              </a:rPr>
              <a:t> </a:t>
            </a:r>
            <a:r>
              <a:rPr lang="en-US" dirty="0"/>
              <a:t>and allocate this value, as a default value, whenever an object is created.</a:t>
            </a:r>
            <a:endParaRPr lang="en-GB" dirty="0">
              <a:solidFill>
                <a:schemeClr val="tx1">
                  <a:lumMod val="50000"/>
                </a:schemeClr>
              </a:solidFill>
            </a:endParaRPr>
          </a:p>
          <a:p>
            <a:endParaRPr lang="en-GB" dirty="0">
              <a:solidFill>
                <a:schemeClr val="accent4"/>
              </a:solidFill>
            </a:endParaRPr>
          </a:p>
          <a:p>
            <a:r>
              <a:rPr lang="en-GB" b="1" dirty="0">
                <a:solidFill>
                  <a:schemeClr val="bg2">
                    <a:lumMod val="50000"/>
                  </a:schemeClr>
                </a:solidFill>
              </a:rPr>
              <a:t>How to break down the situation: </a:t>
            </a:r>
            <a:r>
              <a:rPr lang="en-GB" dirty="0">
                <a:solidFill>
                  <a:schemeClr val="bg2">
                    <a:lumMod val="50000"/>
                  </a:schemeClr>
                </a:solidFill>
              </a:rPr>
              <a:t/>
            </a:r>
            <a:br>
              <a:rPr lang="en-GB" dirty="0">
                <a:solidFill>
                  <a:schemeClr val="bg2">
                    <a:lumMod val="50000"/>
                  </a:schemeClr>
                </a:solidFill>
              </a:rPr>
            </a:br>
            <a:r>
              <a:rPr lang="en-GB" dirty="0">
                <a:solidFill>
                  <a:schemeClr val="bg2">
                    <a:lumMod val="50000"/>
                  </a:schemeClr>
                </a:solidFill>
              </a:rPr>
              <a:t> 	1. Create the code generator on the task class</a:t>
            </a:r>
            <a:br>
              <a:rPr lang="en-GB" dirty="0">
                <a:solidFill>
                  <a:schemeClr val="bg2">
                    <a:lumMod val="50000"/>
                  </a:schemeClr>
                </a:solidFill>
              </a:rPr>
            </a:br>
            <a:r>
              <a:rPr lang="en-GB" dirty="0">
                <a:solidFill>
                  <a:schemeClr val="bg2">
                    <a:lumMod val="50000"/>
                  </a:schemeClr>
                </a:solidFill>
              </a:rPr>
              <a:t>	2. Update the </a:t>
            </a:r>
            <a:r>
              <a:rPr lang="en-GB" i="1" dirty="0">
                <a:solidFill>
                  <a:schemeClr val="bg2">
                    <a:lumMod val="50000"/>
                  </a:schemeClr>
                </a:solidFill>
              </a:rPr>
              <a:t>Attributes default value </a:t>
            </a:r>
            <a:r>
              <a:rPr lang="en-GB" dirty="0">
                <a:solidFill>
                  <a:schemeClr val="bg2">
                    <a:lumMod val="50000"/>
                  </a:schemeClr>
                </a:solidFill>
              </a:rPr>
              <a:t>of the task class to use this newly 	created code</a:t>
            </a:r>
          </a:p>
          <a:p>
            <a:r>
              <a:rPr lang="en-GB" dirty="0">
                <a:solidFill>
                  <a:schemeClr val="accent4"/>
                </a:solidFill>
              </a:rPr>
              <a:t>	</a:t>
            </a:r>
            <a:r>
              <a:rPr lang="en-GB" dirty="0" smtClean="0">
                <a:solidFill>
                  <a:schemeClr val="accent4"/>
                </a:solidFill>
              </a:rPr>
              <a:t> </a:t>
            </a:r>
            <a:endParaRPr lang="en-GB" dirty="0">
              <a:solidFill>
                <a:schemeClr val="accent4"/>
              </a:solidFill>
            </a:endParaRPr>
          </a:p>
        </p:txBody>
      </p:sp>
    </p:spTree>
    <p:extLst>
      <p:ext uri="{BB962C8B-B14F-4D97-AF65-F5344CB8AC3E}">
        <p14:creationId xmlns:p14="http://schemas.microsoft.com/office/powerpoint/2010/main" val="9829107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05145" y="0"/>
            <a:ext cx="4587153" cy="584775"/>
          </a:xfrm>
          <a:prstGeom prst="rect">
            <a:avLst/>
          </a:prstGeom>
        </p:spPr>
        <p:txBody>
          <a:bodyPr wrap="none">
            <a:spAutoFit/>
          </a:bodyPr>
          <a:lstStyle/>
          <a:p>
            <a:r>
              <a:rPr lang="en-US" sz="3200" dirty="0">
                <a:solidFill>
                  <a:srgbClr val="C00000"/>
                </a:solidFill>
              </a:rPr>
              <a:t>Sequence generated code </a:t>
            </a:r>
          </a:p>
        </p:txBody>
      </p:sp>
      <p:sp>
        <p:nvSpPr>
          <p:cNvPr id="3" name="Rectangle 2"/>
          <p:cNvSpPr/>
          <p:nvPr/>
        </p:nvSpPr>
        <p:spPr>
          <a:xfrm>
            <a:off x="1188088" y="584775"/>
            <a:ext cx="10182744" cy="584775"/>
          </a:xfrm>
          <a:prstGeom prst="rect">
            <a:avLst/>
          </a:prstGeom>
        </p:spPr>
        <p:txBody>
          <a:bodyPr wrap="square">
            <a:spAutoFit/>
          </a:bodyPr>
          <a:lstStyle/>
          <a:p>
            <a:pPr marL="285750" indent="-285750">
              <a:buFont typeface="Arial" panose="020B0604020202020204" pitchFamily="34" charset="0"/>
              <a:buChar char="•"/>
            </a:pPr>
            <a:r>
              <a:rPr lang="en-US" sz="1600" dirty="0"/>
              <a:t>Navigate to Administration &gt; Configuration. Select the object type you want to create the code on. Press the plus icon under the Sequence generated code to create a new one.</a:t>
            </a:r>
          </a:p>
        </p:txBody>
      </p:sp>
      <p:grpSp>
        <p:nvGrpSpPr>
          <p:cNvPr id="4" name="Group 3"/>
          <p:cNvGrpSpPr/>
          <p:nvPr/>
        </p:nvGrpSpPr>
        <p:grpSpPr>
          <a:xfrm>
            <a:off x="1188088" y="1331688"/>
            <a:ext cx="8678492" cy="4901817"/>
            <a:chOff x="230658" y="1601816"/>
            <a:chExt cx="8678492" cy="4901817"/>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103" y="3844036"/>
              <a:ext cx="6100047" cy="265959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658" y="1601816"/>
              <a:ext cx="6100046" cy="3245841"/>
            </a:xfrm>
            <a:prstGeom prst="rect">
              <a:avLst/>
            </a:prstGeom>
            <a:effectLst>
              <a:outerShdw blurRad="50800" dist="38100" dir="2700000" algn="tl" rotWithShape="0">
                <a:prstClr val="black">
                  <a:alpha val="40000"/>
                </a:prstClr>
              </a:outerShdw>
            </a:effectLst>
          </p:spPr>
        </p:pic>
        <p:sp>
          <p:nvSpPr>
            <p:cNvPr id="7" name="ZoneTexte 8"/>
            <p:cNvSpPr txBox="1"/>
            <p:nvPr/>
          </p:nvSpPr>
          <p:spPr>
            <a:xfrm>
              <a:off x="464192" y="4972662"/>
              <a:ext cx="2318922" cy="1384995"/>
            </a:xfrm>
            <a:prstGeom prst="rect">
              <a:avLst/>
            </a:prstGeom>
            <a:solidFill>
              <a:srgbClr val="C5007B"/>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400" dirty="0"/>
                <a:t>Under Attribute settings, change the default value for the Name attribute. Allocate code generator as default value (uppercase and between "")</a:t>
              </a:r>
            </a:p>
          </p:txBody>
        </p:sp>
      </p:grpSp>
      <p:sp>
        <p:nvSpPr>
          <p:cNvPr id="8" name="ZoneTexte 8"/>
          <p:cNvSpPr txBox="1"/>
          <p:nvPr/>
        </p:nvSpPr>
        <p:spPr>
          <a:xfrm>
            <a:off x="7999480" y="1127348"/>
            <a:ext cx="2318922" cy="923330"/>
          </a:xfrm>
          <a:prstGeom prst="rect">
            <a:avLst/>
          </a:prstGeom>
          <a:solidFill>
            <a:srgbClr val="C5007B"/>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Enter a Name for the Sequence generated code</a:t>
            </a:r>
          </a:p>
        </p:txBody>
      </p:sp>
      <p:sp>
        <p:nvSpPr>
          <p:cNvPr id="9" name="ZoneTexte 8"/>
          <p:cNvSpPr txBox="1"/>
          <p:nvPr/>
        </p:nvSpPr>
        <p:spPr>
          <a:xfrm>
            <a:off x="7999480" y="2880900"/>
            <a:ext cx="2318922" cy="1200329"/>
          </a:xfrm>
          <a:prstGeom prst="rect">
            <a:avLst/>
          </a:prstGeom>
          <a:solidFill>
            <a:srgbClr val="C5007B"/>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Enter the desired formula in the field Code generation formula </a:t>
            </a:r>
          </a:p>
        </p:txBody>
      </p:sp>
      <p:sp>
        <p:nvSpPr>
          <p:cNvPr id="10" name="Rectangle 9"/>
          <p:cNvSpPr/>
          <p:nvPr/>
        </p:nvSpPr>
        <p:spPr>
          <a:xfrm>
            <a:off x="4238111" y="3775110"/>
            <a:ext cx="2831330" cy="306119"/>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82510" y="2942563"/>
            <a:ext cx="2831330" cy="284841"/>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a:off x="2538220" y="3202066"/>
            <a:ext cx="4416" cy="1537601"/>
          </a:xfrm>
          <a:prstGeom prst="straightConnector1">
            <a:avLst/>
          </a:prstGeom>
          <a:ln w="38100">
            <a:solidFill>
              <a:srgbClr val="C5007B"/>
            </a:solidFill>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p:cNvCxnSpPr>
            <a:stCxn id="8" idx="1"/>
          </p:cNvCxnSpPr>
          <p:nvPr/>
        </p:nvCxnSpPr>
        <p:spPr>
          <a:xfrm flipH="1">
            <a:off x="4113840" y="1589013"/>
            <a:ext cx="3885640" cy="1344915"/>
          </a:xfrm>
          <a:prstGeom prst="straightConnector1">
            <a:avLst/>
          </a:prstGeom>
          <a:ln w="28575">
            <a:solidFill>
              <a:srgbClr val="C5007B"/>
            </a:solidFill>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p:cNvCxnSpPr/>
          <p:nvPr/>
        </p:nvCxnSpPr>
        <p:spPr>
          <a:xfrm flipH="1">
            <a:off x="7069442" y="3562783"/>
            <a:ext cx="930038" cy="388529"/>
          </a:xfrm>
          <a:prstGeom prst="straightConnector1">
            <a:avLst/>
          </a:prstGeom>
          <a:ln w="28575">
            <a:solidFill>
              <a:srgbClr val="C5007B"/>
            </a:solidFill>
            <a:tailEnd type="triangle"/>
          </a:ln>
        </p:spPr>
        <p:style>
          <a:lnRef idx="1">
            <a:schemeClr val="accent6"/>
          </a:lnRef>
          <a:fillRef idx="0">
            <a:schemeClr val="accent6"/>
          </a:fillRef>
          <a:effectRef idx="0">
            <a:schemeClr val="accent6"/>
          </a:effectRef>
          <a:fontRef idx="minor">
            <a:schemeClr val="tx1"/>
          </a:fontRef>
        </p:style>
      </p:cxnSp>
      <p:sp>
        <p:nvSpPr>
          <p:cNvPr id="17" name="Rectangle 16"/>
          <p:cNvSpPr/>
          <p:nvPr/>
        </p:nvSpPr>
        <p:spPr>
          <a:xfrm>
            <a:off x="6801589" y="5617424"/>
            <a:ext cx="2831330" cy="202403"/>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3741769" y="5395031"/>
            <a:ext cx="3036922" cy="322065"/>
          </a:xfrm>
          <a:prstGeom prst="straightConnector1">
            <a:avLst/>
          </a:prstGeom>
          <a:ln w="28575">
            <a:solidFill>
              <a:srgbClr val="C5007B"/>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225722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19086" y="0"/>
            <a:ext cx="4587153" cy="584775"/>
          </a:xfrm>
          <a:prstGeom prst="rect">
            <a:avLst/>
          </a:prstGeom>
        </p:spPr>
        <p:txBody>
          <a:bodyPr wrap="none">
            <a:spAutoFit/>
          </a:bodyPr>
          <a:lstStyle/>
          <a:p>
            <a:r>
              <a:rPr lang="en-US" sz="3200" smtClean="0">
                <a:solidFill>
                  <a:srgbClr val="C00000"/>
                </a:solidFill>
              </a:rPr>
              <a:t>Sequence generated code </a:t>
            </a:r>
            <a:endParaRPr lang="en-US" sz="3200" dirty="0">
              <a:solidFill>
                <a:srgbClr val="C00000"/>
              </a:solidFill>
            </a:endParaRPr>
          </a:p>
        </p:txBody>
      </p:sp>
      <p:sp>
        <p:nvSpPr>
          <p:cNvPr id="3" name="Rectangle 2"/>
          <p:cNvSpPr/>
          <p:nvPr/>
        </p:nvSpPr>
        <p:spPr>
          <a:xfrm>
            <a:off x="1319086" y="803699"/>
            <a:ext cx="9696745" cy="369332"/>
          </a:xfrm>
          <a:prstGeom prst="rect">
            <a:avLst/>
          </a:prstGeom>
        </p:spPr>
        <p:txBody>
          <a:bodyPr wrap="square">
            <a:spAutoFit/>
          </a:bodyPr>
          <a:lstStyle/>
          <a:p>
            <a:r>
              <a:rPr lang="en-US" dirty="0"/>
              <a:t>When you create a new task, code generator is displayed in NAME field</a:t>
            </a:r>
            <a:endParaRPr lang="en-US" dirty="0"/>
          </a:p>
        </p:txBody>
      </p:sp>
      <p:grpSp>
        <p:nvGrpSpPr>
          <p:cNvPr id="4" name="Group 3"/>
          <p:cNvGrpSpPr/>
          <p:nvPr/>
        </p:nvGrpSpPr>
        <p:grpSpPr>
          <a:xfrm>
            <a:off x="1319086" y="1391955"/>
            <a:ext cx="3707450" cy="1295512"/>
            <a:chOff x="395416" y="1692971"/>
            <a:chExt cx="3707450" cy="129551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416" y="1692971"/>
              <a:ext cx="3696020" cy="1295512"/>
            </a:xfrm>
            <a:prstGeom prst="rect">
              <a:avLst/>
            </a:prstGeom>
            <a:effectLst>
              <a:outerShdw blurRad="50800" dist="38100" dir="2700000" algn="tl" rotWithShape="0">
                <a:prstClr val="black">
                  <a:alpha val="40000"/>
                </a:prstClr>
              </a:outerShdw>
            </a:effectLst>
          </p:spPr>
        </p:pic>
        <p:sp>
          <p:nvSpPr>
            <p:cNvPr id="6" name="Rectangle 5"/>
            <p:cNvSpPr/>
            <p:nvPr/>
          </p:nvSpPr>
          <p:spPr>
            <a:xfrm>
              <a:off x="1576619" y="2245011"/>
              <a:ext cx="2526247" cy="306119"/>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p:nvPicPr>
        <p:blipFill>
          <a:blip r:embed="rId3"/>
          <a:stretch>
            <a:fillRect/>
          </a:stretch>
        </p:blipFill>
        <p:spPr>
          <a:xfrm>
            <a:off x="5906239" y="3130562"/>
            <a:ext cx="3707450" cy="2062658"/>
          </a:xfrm>
          <a:prstGeom prst="rect">
            <a:avLst/>
          </a:prstGeom>
        </p:spPr>
      </p:pic>
      <p:sp>
        <p:nvSpPr>
          <p:cNvPr id="8" name="ZoneTexte 8"/>
          <p:cNvSpPr txBox="1"/>
          <p:nvPr/>
        </p:nvSpPr>
        <p:spPr>
          <a:xfrm>
            <a:off x="5906239" y="1326784"/>
            <a:ext cx="3707450" cy="923330"/>
          </a:xfrm>
          <a:prstGeom prst="rect">
            <a:avLst/>
          </a:prstGeom>
          <a:solidFill>
            <a:srgbClr val="C5007B"/>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2- Sequence generated code is also visible in table (switch to "Input mode)</a:t>
            </a:r>
          </a:p>
        </p:txBody>
      </p:sp>
      <p:sp>
        <p:nvSpPr>
          <p:cNvPr id="9" name="ZoneTexte 8"/>
          <p:cNvSpPr txBox="1"/>
          <p:nvPr/>
        </p:nvSpPr>
        <p:spPr>
          <a:xfrm>
            <a:off x="1307656" y="3239507"/>
            <a:ext cx="3707450" cy="923330"/>
          </a:xfrm>
          <a:prstGeom prst="rect">
            <a:avLst/>
          </a:prstGeom>
          <a:solidFill>
            <a:srgbClr val="C5007B"/>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1- Once the object is created (click "Apply"), sequence automatically generates its code for the name</a:t>
            </a:r>
          </a:p>
        </p:txBody>
      </p:sp>
      <p:grpSp>
        <p:nvGrpSpPr>
          <p:cNvPr id="10" name="Group 9"/>
          <p:cNvGrpSpPr/>
          <p:nvPr/>
        </p:nvGrpSpPr>
        <p:grpSpPr>
          <a:xfrm>
            <a:off x="1319087" y="4377809"/>
            <a:ext cx="3696019" cy="1630821"/>
            <a:chOff x="395416" y="4433281"/>
            <a:chExt cx="3696019" cy="1630821"/>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416" y="4433281"/>
              <a:ext cx="3673158" cy="1630821"/>
            </a:xfrm>
            <a:prstGeom prst="rect">
              <a:avLst/>
            </a:prstGeom>
          </p:spPr>
        </p:pic>
        <p:sp>
          <p:nvSpPr>
            <p:cNvPr id="12" name="Rectangle 11"/>
            <p:cNvSpPr/>
            <p:nvPr/>
          </p:nvSpPr>
          <p:spPr>
            <a:xfrm>
              <a:off x="1565188" y="5241338"/>
              <a:ext cx="2526247" cy="392272"/>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Elbow Connector 12"/>
          <p:cNvCxnSpPr/>
          <p:nvPr/>
        </p:nvCxnSpPr>
        <p:spPr>
          <a:xfrm flipH="1">
            <a:off x="5026536" y="2153816"/>
            <a:ext cx="11431" cy="3039403"/>
          </a:xfrm>
          <a:prstGeom prst="bentConnector3">
            <a:avLst>
              <a:gd name="adj1" fmla="val -3008739"/>
            </a:avLst>
          </a:prstGeom>
          <a:ln w="38100">
            <a:solidFill>
              <a:srgbClr val="C5007B"/>
            </a:solidFill>
            <a:tailEnd type="triangle" w="lg" len="lg"/>
          </a:ln>
        </p:spPr>
        <p:style>
          <a:lnRef idx="1">
            <a:schemeClr val="accent6"/>
          </a:lnRef>
          <a:fillRef idx="0">
            <a:schemeClr val="accent6"/>
          </a:fillRef>
          <a:effectRef idx="0">
            <a:schemeClr val="accent6"/>
          </a:effectRef>
          <a:fontRef idx="minor">
            <a:schemeClr val="tx1"/>
          </a:fontRef>
        </p:style>
      </p:cxnSp>
      <p:sp>
        <p:nvSpPr>
          <p:cNvPr id="14" name="Rectangle 13"/>
          <p:cNvSpPr/>
          <p:nvPr/>
        </p:nvSpPr>
        <p:spPr>
          <a:xfrm>
            <a:off x="6162017" y="4942775"/>
            <a:ext cx="2708388" cy="243091"/>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Elbow Connector 14"/>
          <p:cNvCxnSpPr>
            <a:stCxn id="8" idx="3"/>
            <a:endCxn id="14" idx="3"/>
          </p:cNvCxnSpPr>
          <p:nvPr/>
        </p:nvCxnSpPr>
        <p:spPr>
          <a:xfrm flipH="1">
            <a:off x="8870405" y="1788449"/>
            <a:ext cx="743284" cy="3275872"/>
          </a:xfrm>
          <a:prstGeom prst="bentConnector3">
            <a:avLst>
              <a:gd name="adj1" fmla="val -30755"/>
            </a:avLst>
          </a:prstGeom>
          <a:ln w="38100">
            <a:solidFill>
              <a:srgbClr val="C5007B"/>
            </a:solidFil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78500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1655" y="-107577"/>
            <a:ext cx="4077976" cy="523220"/>
          </a:xfrm>
          <a:prstGeom prst="rect">
            <a:avLst/>
          </a:prstGeom>
        </p:spPr>
        <p:txBody>
          <a:bodyPr wrap="none">
            <a:spAutoFit/>
          </a:bodyPr>
          <a:lstStyle/>
          <a:p>
            <a:r>
              <a:rPr lang="en-US" sz="2800" dirty="0">
                <a:solidFill>
                  <a:srgbClr val="C00000"/>
                </a:solidFill>
              </a:rPr>
              <a:t>User Attributes – Relations</a:t>
            </a:r>
          </a:p>
        </p:txBody>
      </p:sp>
      <p:sp>
        <p:nvSpPr>
          <p:cNvPr id="3" name="Rectangle 2"/>
          <p:cNvSpPr/>
          <p:nvPr/>
        </p:nvSpPr>
        <p:spPr>
          <a:xfrm>
            <a:off x="1331655" y="277143"/>
            <a:ext cx="1844095" cy="400110"/>
          </a:xfrm>
          <a:prstGeom prst="rect">
            <a:avLst/>
          </a:prstGeom>
        </p:spPr>
        <p:txBody>
          <a:bodyPr wrap="none">
            <a:spAutoFit/>
          </a:bodyPr>
          <a:lstStyle/>
          <a:p>
            <a:r>
              <a:rPr lang="en-US" sz="2000" b="1" dirty="0">
                <a:solidFill>
                  <a:schemeClr val="accent6">
                    <a:lumMod val="75000"/>
                  </a:schemeClr>
                </a:solidFill>
              </a:rPr>
              <a:t>Administration:</a:t>
            </a:r>
          </a:p>
        </p:txBody>
      </p:sp>
      <p:pic>
        <p:nvPicPr>
          <p:cNvPr id="4" name="Picture 3"/>
          <p:cNvPicPr>
            <a:picLocks noChangeAspect="1"/>
          </p:cNvPicPr>
          <p:nvPr/>
        </p:nvPicPr>
        <p:blipFill>
          <a:blip r:embed="rId2"/>
          <a:stretch>
            <a:fillRect/>
          </a:stretch>
        </p:blipFill>
        <p:spPr>
          <a:xfrm>
            <a:off x="1331655" y="643485"/>
            <a:ext cx="8938259" cy="1860310"/>
          </a:xfrm>
          <a:prstGeom prst="rect">
            <a:avLst/>
          </a:prstGeom>
          <a:ln>
            <a:solidFill>
              <a:schemeClr val="accent1"/>
            </a:solidFill>
          </a:ln>
        </p:spPr>
      </p:pic>
      <p:sp>
        <p:nvSpPr>
          <p:cNvPr id="5" name="Rectangle 4"/>
          <p:cNvSpPr/>
          <p:nvPr/>
        </p:nvSpPr>
        <p:spPr>
          <a:xfrm>
            <a:off x="1331655" y="2479216"/>
            <a:ext cx="1684885" cy="400110"/>
          </a:xfrm>
          <a:prstGeom prst="rect">
            <a:avLst/>
          </a:prstGeom>
        </p:spPr>
        <p:txBody>
          <a:bodyPr wrap="none">
            <a:spAutoFit/>
          </a:bodyPr>
          <a:lstStyle/>
          <a:p>
            <a:r>
              <a:rPr lang="en-US" sz="2000" b="1" dirty="0">
                <a:solidFill>
                  <a:schemeClr val="accent6">
                    <a:lumMod val="75000"/>
                  </a:schemeClr>
                </a:solidFill>
              </a:rPr>
              <a:t>Activity Table:</a:t>
            </a:r>
          </a:p>
        </p:txBody>
      </p:sp>
      <p:pic>
        <p:nvPicPr>
          <p:cNvPr id="6" name="Picture 5"/>
          <p:cNvPicPr>
            <a:picLocks noChangeAspect="1"/>
          </p:cNvPicPr>
          <p:nvPr/>
        </p:nvPicPr>
        <p:blipFill>
          <a:blip r:embed="rId3"/>
          <a:stretch>
            <a:fillRect/>
          </a:stretch>
        </p:blipFill>
        <p:spPr>
          <a:xfrm>
            <a:off x="1312077" y="2796544"/>
            <a:ext cx="8949492" cy="2639347"/>
          </a:xfrm>
          <a:prstGeom prst="rect">
            <a:avLst/>
          </a:prstGeom>
        </p:spPr>
      </p:pic>
      <p:sp>
        <p:nvSpPr>
          <p:cNvPr id="7" name="Rectangle 6"/>
          <p:cNvSpPr/>
          <p:nvPr/>
        </p:nvSpPr>
        <p:spPr>
          <a:xfrm>
            <a:off x="1206960" y="5405717"/>
            <a:ext cx="9062954" cy="923330"/>
          </a:xfrm>
          <a:prstGeom prst="rect">
            <a:avLst/>
          </a:prstGeom>
        </p:spPr>
        <p:txBody>
          <a:bodyPr wrap="square">
            <a:spAutoFit/>
          </a:bodyPr>
          <a:lstStyle/>
          <a:p>
            <a:r>
              <a:rPr lang="en-US" dirty="0">
                <a:solidFill>
                  <a:schemeClr val="tx2"/>
                </a:solidFill>
              </a:rPr>
              <a:t> The Type of an administration can be set to a different class. Note that classes might have the “…” after. The “…” determines if the relation should be a </a:t>
            </a:r>
            <a:r>
              <a:rPr lang="en-US" b="1" dirty="0">
                <a:solidFill>
                  <a:schemeClr val="tx2"/>
                </a:solidFill>
              </a:rPr>
              <a:t>ring attribute</a:t>
            </a:r>
          </a:p>
          <a:p>
            <a:r>
              <a:rPr lang="en-US" dirty="0">
                <a:solidFill>
                  <a:schemeClr val="tx2"/>
                </a:solidFill>
              </a:rPr>
              <a:t>     The choices display all possible values of the value type in the right order  </a:t>
            </a:r>
            <a:endParaRPr lang="en-US" dirty="0"/>
          </a:p>
        </p:txBody>
      </p:sp>
      <p:sp>
        <p:nvSpPr>
          <p:cNvPr id="8" name="Oval 7"/>
          <p:cNvSpPr/>
          <p:nvPr/>
        </p:nvSpPr>
        <p:spPr>
          <a:xfrm>
            <a:off x="1207942" y="1832283"/>
            <a:ext cx="247426" cy="247425"/>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9" name="Oval 8"/>
          <p:cNvSpPr/>
          <p:nvPr/>
        </p:nvSpPr>
        <p:spPr>
          <a:xfrm>
            <a:off x="5183721" y="3874332"/>
            <a:ext cx="225910" cy="206235"/>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10" name="Oval 9"/>
          <p:cNvSpPr/>
          <p:nvPr/>
        </p:nvSpPr>
        <p:spPr>
          <a:xfrm>
            <a:off x="1062238" y="5641471"/>
            <a:ext cx="258184" cy="22591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1" name="Oval 10"/>
          <p:cNvSpPr/>
          <p:nvPr/>
        </p:nvSpPr>
        <p:spPr>
          <a:xfrm>
            <a:off x="1083247" y="6065558"/>
            <a:ext cx="248408" cy="23484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Tree>
    <p:extLst>
      <p:ext uri="{BB962C8B-B14F-4D97-AF65-F5344CB8AC3E}">
        <p14:creationId xmlns:p14="http://schemas.microsoft.com/office/powerpoint/2010/main" val="8434517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95399" y="-64546"/>
            <a:ext cx="1523943" cy="584775"/>
          </a:xfrm>
          <a:prstGeom prst="rect">
            <a:avLst/>
          </a:prstGeom>
        </p:spPr>
        <p:txBody>
          <a:bodyPr wrap="none">
            <a:spAutoFit/>
          </a:bodyPr>
          <a:lstStyle/>
          <a:p>
            <a:r>
              <a:rPr lang="en-US" sz="3200" dirty="0">
                <a:solidFill>
                  <a:srgbClr val="C00000"/>
                </a:solidFill>
              </a:rPr>
              <a:t>Exercise</a:t>
            </a:r>
          </a:p>
        </p:txBody>
      </p:sp>
      <p:sp>
        <p:nvSpPr>
          <p:cNvPr id="3" name="Rectangle 2"/>
          <p:cNvSpPr/>
          <p:nvPr/>
        </p:nvSpPr>
        <p:spPr>
          <a:xfrm>
            <a:off x="1495399" y="520229"/>
            <a:ext cx="1281120" cy="461665"/>
          </a:xfrm>
          <a:prstGeom prst="rect">
            <a:avLst/>
          </a:prstGeom>
        </p:spPr>
        <p:txBody>
          <a:bodyPr wrap="none">
            <a:spAutoFit/>
          </a:bodyPr>
          <a:lstStyle/>
          <a:p>
            <a:r>
              <a:rPr lang="en-US" sz="2400" b="1" dirty="0">
                <a:solidFill>
                  <a:schemeClr val="tx2"/>
                </a:solidFill>
              </a:rPr>
              <a:t>Scenario</a:t>
            </a:r>
            <a:endParaRPr lang="en-US" sz="2400" dirty="0"/>
          </a:p>
        </p:txBody>
      </p:sp>
      <p:sp>
        <p:nvSpPr>
          <p:cNvPr id="4" name="Rectangle 3"/>
          <p:cNvSpPr/>
          <p:nvPr/>
        </p:nvSpPr>
        <p:spPr>
          <a:xfrm>
            <a:off x="1495398" y="1105004"/>
            <a:ext cx="9240733" cy="64633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a:solidFill>
                  <a:schemeClr val="bg2">
                    <a:lumMod val="50000"/>
                  </a:schemeClr>
                </a:solidFill>
              </a:rPr>
              <a:t>We need to know the primary skill associated with an activity. Also we need to know all other skills that are associated with an activity. Can we extend the data model to meet this?</a:t>
            </a:r>
          </a:p>
        </p:txBody>
      </p:sp>
      <p:sp>
        <p:nvSpPr>
          <p:cNvPr id="5" name="ZoneTexte 4"/>
          <p:cNvSpPr txBox="1"/>
          <p:nvPr/>
        </p:nvSpPr>
        <p:spPr>
          <a:xfrm>
            <a:off x="1495397" y="2336110"/>
            <a:ext cx="9240733" cy="2633923"/>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dirty="0">
                <a:solidFill>
                  <a:schemeClr val="bg2">
                    <a:lumMod val="50000"/>
                  </a:schemeClr>
                </a:solidFill>
              </a:rPr>
              <a:t>Create the appropriate data model extensions</a:t>
            </a:r>
          </a:p>
          <a:p>
            <a:pPr marL="800100" lvl="1" indent="-342900">
              <a:buFont typeface="Arial" panose="020B0604020202020204" pitchFamily="34" charset="0"/>
              <a:buChar char="•"/>
            </a:pPr>
            <a:r>
              <a:rPr lang="en-US" dirty="0">
                <a:solidFill>
                  <a:schemeClr val="bg2">
                    <a:lumMod val="50000"/>
                  </a:schemeClr>
                </a:solidFill>
              </a:rPr>
              <a:t>Name  = XXX  + ”UA_PRIMARY_SKILL” </a:t>
            </a:r>
          </a:p>
          <a:p>
            <a:pPr marL="800100" lvl="1" indent="-342900">
              <a:buFont typeface="Arial" panose="020B0604020202020204" pitchFamily="34" charset="0"/>
              <a:buChar char="•"/>
            </a:pPr>
            <a:r>
              <a:rPr lang="en-US" dirty="0">
                <a:solidFill>
                  <a:schemeClr val="bg2">
                    <a:lumMod val="50000"/>
                  </a:schemeClr>
                </a:solidFill>
              </a:rPr>
              <a:t>Name = XXX + “UA_SKILLS”</a:t>
            </a:r>
            <a:br>
              <a:rPr lang="en-US" dirty="0">
                <a:solidFill>
                  <a:schemeClr val="bg2">
                    <a:lumMod val="50000"/>
                  </a:schemeClr>
                </a:solidFill>
              </a:rPr>
            </a:br>
            <a:r>
              <a:rPr lang="en-US" dirty="0">
                <a:solidFill>
                  <a:schemeClr val="bg2">
                    <a:lumMod val="50000"/>
                  </a:schemeClr>
                </a:solidFill>
              </a:rPr>
              <a:t>XXX = name of company + initials</a:t>
            </a:r>
            <a:br>
              <a:rPr lang="en-US" dirty="0">
                <a:solidFill>
                  <a:schemeClr val="bg2">
                    <a:lumMod val="50000"/>
                  </a:schemeClr>
                </a:solidFill>
              </a:rPr>
            </a:br>
            <a:endParaRPr lang="en-US" dirty="0">
              <a:solidFill>
                <a:schemeClr val="bg2">
                  <a:lumMod val="50000"/>
                </a:schemeClr>
              </a:solidFill>
            </a:endParaRPr>
          </a:p>
          <a:p>
            <a:endParaRPr lang="en-US" dirty="0">
              <a:solidFill>
                <a:schemeClr val="bg2">
                  <a:lumMod val="50000"/>
                </a:schemeClr>
              </a:solidFill>
            </a:endParaRPr>
          </a:p>
          <a:p>
            <a:r>
              <a:rPr lang="en-US" dirty="0">
                <a:solidFill>
                  <a:schemeClr val="bg2">
                    <a:lumMod val="50000"/>
                  </a:schemeClr>
                </a:solidFill>
              </a:rPr>
              <a:t>Test the attribute and possible values dropdown from the Project module</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2127103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98687"/>
            <a:ext cx="8839200" cy="9144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smtClean="0"/>
              <a:t>	</a:t>
            </a:r>
            <a:r>
              <a:rPr lang="en-US" sz="3200" dirty="0" smtClean="0">
                <a:solidFill>
                  <a:srgbClr val="C00000"/>
                </a:solidFill>
              </a:rPr>
              <a:t>User Attributes – Named Formulas</a:t>
            </a:r>
            <a:endParaRPr lang="en-US" sz="3200" dirty="0">
              <a:solidFill>
                <a:srgbClr val="C00000"/>
              </a:solidFill>
            </a:endParaRPr>
          </a:p>
        </p:txBody>
      </p:sp>
      <p:sp>
        <p:nvSpPr>
          <p:cNvPr id="3" name="Rectangle 2"/>
          <p:cNvSpPr/>
          <p:nvPr/>
        </p:nvSpPr>
        <p:spPr>
          <a:xfrm>
            <a:off x="936038" y="555887"/>
            <a:ext cx="1281120" cy="461665"/>
          </a:xfrm>
          <a:prstGeom prst="rect">
            <a:avLst/>
          </a:prstGeom>
        </p:spPr>
        <p:txBody>
          <a:bodyPr wrap="none">
            <a:spAutoFit/>
          </a:bodyPr>
          <a:lstStyle/>
          <a:p>
            <a:r>
              <a:rPr lang="en-US" sz="2400" b="1" dirty="0">
                <a:solidFill>
                  <a:schemeClr val="tx2"/>
                </a:solidFill>
              </a:rPr>
              <a:t>Scenario</a:t>
            </a:r>
            <a:endParaRPr lang="en-US" sz="2400" dirty="0"/>
          </a:p>
        </p:txBody>
      </p:sp>
      <p:sp>
        <p:nvSpPr>
          <p:cNvPr id="4" name="Rectangle 3"/>
          <p:cNvSpPr/>
          <p:nvPr/>
        </p:nvSpPr>
        <p:spPr>
          <a:xfrm>
            <a:off x="936037" y="1098203"/>
            <a:ext cx="10036762" cy="92333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en-US" dirty="0">
                <a:solidFill>
                  <a:schemeClr val="bg2">
                    <a:lumMod val="50000"/>
                  </a:schemeClr>
                </a:solidFill>
              </a:rPr>
              <a:t>Its nice to know that we can extend our data model to include everything from simple data to all types of relational data! What if we need to perform some calculations? We want to have a simple </a:t>
            </a:r>
            <a:r>
              <a:rPr lang="en-US" b="1" dirty="0">
                <a:solidFill>
                  <a:schemeClr val="bg2">
                    <a:lumMod val="50000"/>
                  </a:schemeClr>
                </a:solidFill>
              </a:rPr>
              <a:t>project</a:t>
            </a:r>
            <a:r>
              <a:rPr lang="en-US" dirty="0">
                <a:solidFill>
                  <a:schemeClr val="bg2">
                    <a:lumMod val="50000"/>
                  </a:schemeClr>
                </a:solidFill>
              </a:rPr>
              <a:t> prioritization based on multiplying a project’s </a:t>
            </a:r>
            <a:r>
              <a:rPr lang="en-US" b="1" dirty="0">
                <a:solidFill>
                  <a:schemeClr val="bg2">
                    <a:lumMod val="50000"/>
                  </a:schemeClr>
                </a:solidFill>
              </a:rPr>
              <a:t>Difficulty level, Importance, Cost, and Leverage</a:t>
            </a:r>
          </a:p>
        </p:txBody>
      </p:sp>
      <p:sp>
        <p:nvSpPr>
          <p:cNvPr id="5" name="Rectangle 4"/>
          <p:cNvSpPr/>
          <p:nvPr/>
        </p:nvSpPr>
        <p:spPr>
          <a:xfrm>
            <a:off x="936038" y="2179326"/>
            <a:ext cx="1229504" cy="461665"/>
          </a:xfrm>
          <a:prstGeom prst="rect">
            <a:avLst/>
          </a:prstGeom>
        </p:spPr>
        <p:txBody>
          <a:bodyPr wrap="none">
            <a:spAutoFit/>
          </a:bodyPr>
          <a:lstStyle/>
          <a:p>
            <a:r>
              <a:rPr lang="en-US" sz="2400" b="1" dirty="0">
                <a:solidFill>
                  <a:schemeClr val="tx2"/>
                </a:solidFill>
              </a:rPr>
              <a:t>Analysis</a:t>
            </a:r>
          </a:p>
        </p:txBody>
      </p:sp>
      <p:sp>
        <p:nvSpPr>
          <p:cNvPr id="6" name="Rectangle 5"/>
          <p:cNvSpPr/>
          <p:nvPr/>
        </p:nvSpPr>
        <p:spPr>
          <a:xfrm>
            <a:off x="936037" y="2798784"/>
            <a:ext cx="10036761" cy="147732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GB" dirty="0">
                <a:solidFill>
                  <a:schemeClr val="bg2">
                    <a:lumMod val="50000"/>
                  </a:schemeClr>
                </a:solidFill>
              </a:rPr>
              <a:t>Named formulas can be used to perform a wide range of calculations and data transformations. The things to look for in a named formula are </a:t>
            </a:r>
            <a:br>
              <a:rPr lang="en-GB" dirty="0">
                <a:solidFill>
                  <a:schemeClr val="bg2">
                    <a:lumMod val="50000"/>
                  </a:schemeClr>
                </a:solidFill>
              </a:rPr>
            </a:br>
            <a:r>
              <a:rPr lang="en-GB" dirty="0">
                <a:solidFill>
                  <a:schemeClr val="bg2">
                    <a:lumMod val="50000"/>
                  </a:schemeClr>
                </a:solidFill>
              </a:rPr>
              <a:t>  Class: Project</a:t>
            </a:r>
            <a:br>
              <a:rPr lang="en-GB" dirty="0">
                <a:solidFill>
                  <a:schemeClr val="bg2">
                    <a:lumMod val="50000"/>
                  </a:schemeClr>
                </a:solidFill>
              </a:rPr>
            </a:br>
            <a:r>
              <a:rPr lang="en-GB" dirty="0">
                <a:solidFill>
                  <a:schemeClr val="bg2">
                    <a:lumMod val="50000"/>
                  </a:schemeClr>
                </a:solidFill>
              </a:rPr>
              <a:t>  Type : Since we are multiplying several digits we expect our type to be a number</a:t>
            </a:r>
          </a:p>
          <a:p>
            <a:r>
              <a:rPr lang="en-GB" dirty="0">
                <a:solidFill>
                  <a:schemeClr val="bg2">
                    <a:lumMod val="50000"/>
                  </a:schemeClr>
                </a:solidFill>
              </a:rPr>
              <a:t>  Evaluation Formula: We will be multiplying the values of Difficulty Level, Importance, Cost, and Leverage</a:t>
            </a:r>
            <a:endParaRPr lang="en-US" dirty="0">
              <a:solidFill>
                <a:schemeClr val="bg2">
                  <a:lumMod val="50000"/>
                </a:schemeClr>
              </a:solidFill>
            </a:endParaRPr>
          </a:p>
        </p:txBody>
      </p:sp>
      <p:sp>
        <p:nvSpPr>
          <p:cNvPr id="7" name="Rectangle 6"/>
          <p:cNvSpPr/>
          <p:nvPr/>
        </p:nvSpPr>
        <p:spPr>
          <a:xfrm>
            <a:off x="936036" y="4591698"/>
            <a:ext cx="10036762" cy="92333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en-US" dirty="0">
                <a:solidFill>
                  <a:srgbClr val="FF0000"/>
                </a:solidFill>
              </a:rPr>
              <a:t>Note</a:t>
            </a:r>
            <a:r>
              <a:rPr lang="en-US" dirty="0"/>
              <a:t>: Named Formulas can perform a wide variety of calculations that are out of scope of this class. If you would like to learn more, please inform the trainer asking about in depth training on formulas and what they can do</a:t>
            </a:r>
          </a:p>
        </p:txBody>
      </p:sp>
    </p:spTree>
    <p:extLst>
      <p:ext uri="{BB962C8B-B14F-4D97-AF65-F5344CB8AC3E}">
        <p14:creationId xmlns:p14="http://schemas.microsoft.com/office/powerpoint/2010/main" val="36812768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94101" y="0"/>
            <a:ext cx="7949900" cy="584775"/>
          </a:xfrm>
          <a:prstGeom prst="rect">
            <a:avLst/>
          </a:prstGeom>
        </p:spPr>
        <p:txBody>
          <a:bodyPr wrap="square">
            <a:spAutoFit/>
          </a:bodyPr>
          <a:lstStyle/>
          <a:p>
            <a:r>
              <a:rPr lang="en-US" sz="3200" dirty="0">
                <a:solidFill>
                  <a:srgbClr val="C00000"/>
                </a:solidFill>
              </a:rPr>
              <a:t>Data model extension: named formula</a:t>
            </a:r>
          </a:p>
        </p:txBody>
      </p:sp>
      <p:sp>
        <p:nvSpPr>
          <p:cNvPr id="4" name="Rectangle 3"/>
          <p:cNvSpPr/>
          <p:nvPr/>
        </p:nvSpPr>
        <p:spPr>
          <a:xfrm>
            <a:off x="1194102" y="584775"/>
            <a:ext cx="8829397" cy="92333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a:solidFill>
                  <a:schemeClr val="bg2">
                    <a:lumMod val="50000"/>
                  </a:schemeClr>
                </a:solidFill>
              </a:rPr>
              <a:t>Select the Object Class of the Named Formula </a:t>
            </a:r>
            <a:br>
              <a:rPr lang="en-US" dirty="0">
                <a:solidFill>
                  <a:schemeClr val="bg2">
                    <a:lumMod val="50000"/>
                  </a:schemeClr>
                </a:solidFill>
              </a:rPr>
            </a:br>
            <a:r>
              <a:rPr lang="en-US" dirty="0">
                <a:solidFill>
                  <a:schemeClr val="bg2">
                    <a:lumMod val="50000"/>
                  </a:schemeClr>
                </a:solidFill>
              </a:rPr>
              <a:t>Select the name, Label, and return Type of the Named Formula</a:t>
            </a:r>
            <a:br>
              <a:rPr lang="en-US" dirty="0">
                <a:solidFill>
                  <a:schemeClr val="bg2">
                    <a:lumMod val="50000"/>
                  </a:schemeClr>
                </a:solidFill>
              </a:rPr>
            </a:br>
            <a:r>
              <a:rPr lang="en-US" dirty="0">
                <a:solidFill>
                  <a:schemeClr val="bg2">
                    <a:lumMod val="50000"/>
                  </a:schemeClr>
                </a:solidFill>
              </a:rPr>
              <a:t>Click on the     icon next to the computation formula to open up the formula builder form</a:t>
            </a:r>
          </a:p>
        </p:txBody>
      </p:sp>
      <p:pic>
        <p:nvPicPr>
          <p:cNvPr id="5" name="Picture 4"/>
          <p:cNvPicPr>
            <a:picLocks noChangeAspect="1"/>
          </p:cNvPicPr>
          <p:nvPr/>
        </p:nvPicPr>
        <p:blipFill>
          <a:blip r:embed="rId2"/>
          <a:stretch>
            <a:fillRect/>
          </a:stretch>
        </p:blipFill>
        <p:spPr>
          <a:xfrm>
            <a:off x="1179164" y="1912861"/>
            <a:ext cx="8829398" cy="2897734"/>
          </a:xfrm>
          <a:prstGeom prst="rect">
            <a:avLst/>
          </a:prstGeom>
        </p:spPr>
      </p:pic>
      <p:sp>
        <p:nvSpPr>
          <p:cNvPr id="11" name="Oval 10"/>
          <p:cNvSpPr/>
          <p:nvPr/>
        </p:nvSpPr>
        <p:spPr>
          <a:xfrm>
            <a:off x="1010448" y="1222163"/>
            <a:ext cx="168716" cy="172339"/>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Oval 11"/>
          <p:cNvSpPr/>
          <p:nvPr/>
        </p:nvSpPr>
        <p:spPr>
          <a:xfrm>
            <a:off x="997059" y="977190"/>
            <a:ext cx="182106" cy="152363"/>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13" name="Oval 12"/>
          <p:cNvSpPr/>
          <p:nvPr/>
        </p:nvSpPr>
        <p:spPr>
          <a:xfrm>
            <a:off x="1024610" y="720633"/>
            <a:ext cx="169492" cy="163947"/>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4" name="Oval 13"/>
          <p:cNvSpPr/>
          <p:nvPr/>
        </p:nvSpPr>
        <p:spPr>
          <a:xfrm>
            <a:off x="9258269" y="4012603"/>
            <a:ext cx="229976" cy="22591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15" name="Oval 14"/>
          <p:cNvSpPr/>
          <p:nvPr/>
        </p:nvSpPr>
        <p:spPr>
          <a:xfrm>
            <a:off x="1336859" y="4456355"/>
            <a:ext cx="213176" cy="188259"/>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16" name="Oval 15"/>
          <p:cNvSpPr/>
          <p:nvPr/>
        </p:nvSpPr>
        <p:spPr>
          <a:xfrm>
            <a:off x="1524184" y="2068233"/>
            <a:ext cx="197042" cy="22318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pic>
        <p:nvPicPr>
          <p:cNvPr id="17" name="Picture 16"/>
          <p:cNvPicPr>
            <a:picLocks noChangeAspect="1"/>
          </p:cNvPicPr>
          <p:nvPr/>
        </p:nvPicPr>
        <p:blipFill>
          <a:blip r:embed="rId3"/>
          <a:stretch>
            <a:fillRect/>
          </a:stretch>
        </p:blipFill>
        <p:spPr>
          <a:xfrm>
            <a:off x="2361963" y="1230268"/>
            <a:ext cx="241388" cy="190184"/>
          </a:xfrm>
          <a:prstGeom prst="rect">
            <a:avLst/>
          </a:prstGeom>
        </p:spPr>
      </p:pic>
    </p:spTree>
    <p:extLst>
      <p:ext uri="{BB962C8B-B14F-4D97-AF65-F5344CB8AC3E}">
        <p14:creationId xmlns:p14="http://schemas.microsoft.com/office/powerpoint/2010/main" val="36743957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0610" y="189584"/>
            <a:ext cx="6595523" cy="584775"/>
          </a:xfrm>
          <a:prstGeom prst="rect">
            <a:avLst/>
          </a:prstGeom>
        </p:spPr>
        <p:txBody>
          <a:bodyPr wrap="none">
            <a:spAutoFit/>
          </a:bodyPr>
          <a:lstStyle/>
          <a:p>
            <a:r>
              <a:rPr lang="en-US" sz="3200" dirty="0">
                <a:solidFill>
                  <a:srgbClr val="C00000"/>
                </a:solidFill>
              </a:rPr>
              <a:t>Data model extension: named formula</a:t>
            </a:r>
          </a:p>
        </p:txBody>
      </p:sp>
      <p:sp>
        <p:nvSpPr>
          <p:cNvPr id="3" name="Content Placeholder 2"/>
          <p:cNvSpPr txBox="1">
            <a:spLocks/>
          </p:cNvSpPr>
          <p:nvPr/>
        </p:nvSpPr>
        <p:spPr>
          <a:xfrm>
            <a:off x="1118794" y="1021976"/>
            <a:ext cx="4429319" cy="5104187"/>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dirty="0" smtClean="0"/>
              <a:t>    The Input field specifies the actual named Formula calculation</a:t>
            </a:r>
          </a:p>
          <a:p>
            <a:pPr marL="0" indent="0">
              <a:buFont typeface="Calibri" panose="020F0502020204030204" pitchFamily="34" charset="0"/>
              <a:buNone/>
            </a:pPr>
            <a:r>
              <a:rPr lang="en-US" dirty="0" smtClean="0"/>
              <a:t>    Use the attributes section to </a:t>
            </a:r>
            <a:br>
              <a:rPr lang="en-US" dirty="0" smtClean="0"/>
            </a:br>
            <a:r>
              <a:rPr lang="en-US" dirty="0" smtClean="0"/>
              <a:t>search for all attributes available on </a:t>
            </a:r>
            <a:br>
              <a:rPr lang="en-US" dirty="0" smtClean="0"/>
            </a:br>
            <a:r>
              <a:rPr lang="en-US" dirty="0" smtClean="0"/>
              <a:t>your selected class. Note that is </a:t>
            </a:r>
            <a:r>
              <a:rPr lang="en-US" dirty="0" err="1" smtClean="0"/>
              <a:t>is</a:t>
            </a:r>
            <a:r>
              <a:rPr lang="en-US" dirty="0" smtClean="0"/>
              <a:t> best practice to use the search feature</a:t>
            </a:r>
          </a:p>
          <a:p>
            <a:r>
              <a:rPr lang="en-US" dirty="0" smtClean="0"/>
              <a:t>  Use the relations section to search for all other classes the current class is connected to</a:t>
            </a:r>
          </a:p>
          <a:p>
            <a:r>
              <a:rPr lang="en-US" dirty="0" smtClean="0"/>
              <a:t>The keywords section lists available syntax offered by Named Formulas</a:t>
            </a:r>
            <a:endParaRPr lang="en-US" dirty="0"/>
          </a:p>
        </p:txBody>
      </p:sp>
      <p:sp>
        <p:nvSpPr>
          <p:cNvPr id="5" name="Rectangle 4"/>
          <p:cNvSpPr/>
          <p:nvPr/>
        </p:nvSpPr>
        <p:spPr>
          <a:xfrm>
            <a:off x="5457779" y="810062"/>
            <a:ext cx="4805015" cy="4751641"/>
          </a:xfrm>
          <a:prstGeom prst="rect">
            <a:avLst/>
          </a:prstGeom>
          <a:noFill/>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457780" y="821421"/>
            <a:ext cx="4805014" cy="2249702"/>
          </a:xfrm>
          <a:prstGeom prst="rect">
            <a:avLst/>
          </a:prstGeom>
        </p:spPr>
      </p:pic>
      <p:pic>
        <p:nvPicPr>
          <p:cNvPr id="7" name="Picture 6"/>
          <p:cNvPicPr>
            <a:picLocks noChangeAspect="1"/>
          </p:cNvPicPr>
          <p:nvPr/>
        </p:nvPicPr>
        <p:blipFill>
          <a:blip r:embed="rId3"/>
          <a:stretch>
            <a:fillRect/>
          </a:stretch>
        </p:blipFill>
        <p:spPr>
          <a:xfrm>
            <a:off x="5494743" y="3020814"/>
            <a:ext cx="4768051" cy="1288814"/>
          </a:xfrm>
          <a:prstGeom prst="rect">
            <a:avLst/>
          </a:prstGeom>
        </p:spPr>
      </p:pic>
      <p:pic>
        <p:nvPicPr>
          <p:cNvPr id="8" name="Picture 7"/>
          <p:cNvPicPr>
            <a:picLocks noChangeAspect="1"/>
          </p:cNvPicPr>
          <p:nvPr/>
        </p:nvPicPr>
        <p:blipFill>
          <a:blip r:embed="rId4"/>
          <a:stretch>
            <a:fillRect/>
          </a:stretch>
        </p:blipFill>
        <p:spPr>
          <a:xfrm>
            <a:off x="5494743" y="4309628"/>
            <a:ext cx="4256907" cy="960888"/>
          </a:xfrm>
          <a:prstGeom prst="rect">
            <a:avLst/>
          </a:prstGeom>
        </p:spPr>
      </p:pic>
      <p:sp>
        <p:nvSpPr>
          <p:cNvPr id="9" name="Oval 8"/>
          <p:cNvSpPr/>
          <p:nvPr/>
        </p:nvSpPr>
        <p:spPr>
          <a:xfrm>
            <a:off x="1118793" y="1108029"/>
            <a:ext cx="258185" cy="23666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0" name="Oval 9"/>
          <p:cNvSpPr/>
          <p:nvPr/>
        </p:nvSpPr>
        <p:spPr>
          <a:xfrm>
            <a:off x="1083342" y="1814060"/>
            <a:ext cx="293636" cy="219136"/>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11" name="Oval 10"/>
          <p:cNvSpPr/>
          <p:nvPr/>
        </p:nvSpPr>
        <p:spPr>
          <a:xfrm>
            <a:off x="1119771" y="3071123"/>
            <a:ext cx="268941" cy="24534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12" name="Oval 11"/>
          <p:cNvSpPr/>
          <p:nvPr/>
        </p:nvSpPr>
        <p:spPr>
          <a:xfrm>
            <a:off x="1036811" y="4060117"/>
            <a:ext cx="258183" cy="24951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13" name="Oval 12"/>
          <p:cNvSpPr/>
          <p:nvPr/>
        </p:nvSpPr>
        <p:spPr>
          <a:xfrm>
            <a:off x="6196404" y="1728039"/>
            <a:ext cx="259003" cy="284403"/>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4" name="Oval 13"/>
          <p:cNvSpPr/>
          <p:nvPr/>
        </p:nvSpPr>
        <p:spPr>
          <a:xfrm>
            <a:off x="6325905" y="4254135"/>
            <a:ext cx="268941" cy="26894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15" name="Oval 14"/>
          <p:cNvSpPr/>
          <p:nvPr/>
        </p:nvSpPr>
        <p:spPr>
          <a:xfrm>
            <a:off x="6024689" y="2980047"/>
            <a:ext cx="301216" cy="236669"/>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16" name="Oval 15"/>
          <p:cNvSpPr/>
          <p:nvPr/>
        </p:nvSpPr>
        <p:spPr>
          <a:xfrm>
            <a:off x="9613923" y="1195549"/>
            <a:ext cx="273175" cy="26749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Tree>
    <p:extLst>
      <p:ext uri="{BB962C8B-B14F-4D97-AF65-F5344CB8AC3E}">
        <p14:creationId xmlns:p14="http://schemas.microsoft.com/office/powerpoint/2010/main" val="12524584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5393" y="339770"/>
            <a:ext cx="7569059" cy="584775"/>
          </a:xfrm>
          <a:prstGeom prst="rect">
            <a:avLst/>
          </a:prstGeom>
        </p:spPr>
        <p:txBody>
          <a:bodyPr wrap="square">
            <a:spAutoFit/>
          </a:bodyPr>
          <a:lstStyle/>
          <a:p>
            <a:r>
              <a:rPr lang="en-US" sz="3200" dirty="0">
                <a:solidFill>
                  <a:srgbClr val="C00000"/>
                </a:solidFill>
              </a:rPr>
              <a:t>Data model extension: named formula</a:t>
            </a:r>
          </a:p>
        </p:txBody>
      </p:sp>
      <p:pic>
        <p:nvPicPr>
          <p:cNvPr id="3" name="Picture 2"/>
          <p:cNvPicPr>
            <a:picLocks noChangeAspect="1"/>
          </p:cNvPicPr>
          <p:nvPr/>
        </p:nvPicPr>
        <p:blipFill>
          <a:blip r:embed="rId2"/>
          <a:stretch>
            <a:fillRect/>
          </a:stretch>
        </p:blipFill>
        <p:spPr>
          <a:xfrm>
            <a:off x="1326154" y="1022437"/>
            <a:ext cx="8805757" cy="1773125"/>
          </a:xfrm>
          <a:prstGeom prst="rect">
            <a:avLst/>
          </a:prstGeom>
          <a:ln>
            <a:solidFill>
              <a:schemeClr val="accent1"/>
            </a:solidFill>
          </a:ln>
        </p:spPr>
      </p:pic>
    </p:spTree>
    <p:extLst>
      <p:ext uri="{BB962C8B-B14F-4D97-AF65-F5344CB8AC3E}">
        <p14:creationId xmlns:p14="http://schemas.microsoft.com/office/powerpoint/2010/main" val="5963430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5203" y="156888"/>
            <a:ext cx="1523943" cy="584775"/>
          </a:xfrm>
          <a:prstGeom prst="rect">
            <a:avLst/>
          </a:prstGeom>
        </p:spPr>
        <p:txBody>
          <a:bodyPr wrap="none">
            <a:spAutoFit/>
          </a:bodyPr>
          <a:lstStyle/>
          <a:p>
            <a:r>
              <a:rPr lang="en-US" sz="3200" dirty="0">
                <a:solidFill>
                  <a:srgbClr val="C00000"/>
                </a:solidFill>
              </a:rPr>
              <a:t>Exercise</a:t>
            </a:r>
          </a:p>
        </p:txBody>
      </p:sp>
      <p:sp>
        <p:nvSpPr>
          <p:cNvPr id="3" name="Rectangle 2"/>
          <p:cNvSpPr/>
          <p:nvPr/>
        </p:nvSpPr>
        <p:spPr>
          <a:xfrm>
            <a:off x="1485203" y="871369"/>
            <a:ext cx="7658797"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a:solidFill>
                  <a:schemeClr val="bg2">
                    <a:lumMod val="50000"/>
                  </a:schemeClr>
                </a:solidFill>
              </a:rPr>
              <a:t>Create a new user attribute and use a named formula to calculate its value:</a:t>
            </a:r>
          </a:p>
          <a:p>
            <a:pPr marL="342900" indent="-342900">
              <a:buFont typeface="Arial" panose="020B0604020202020204" pitchFamily="34" charset="0"/>
              <a:buChar char="•"/>
            </a:pPr>
            <a:r>
              <a:rPr lang="en-US" dirty="0">
                <a:solidFill>
                  <a:schemeClr val="bg2">
                    <a:lumMod val="50000"/>
                  </a:schemeClr>
                </a:solidFill>
              </a:rPr>
              <a:t>Name = XX_UA_S_DIFFICULTY_FACTOR</a:t>
            </a:r>
          </a:p>
          <a:p>
            <a:pPr marL="342900" indent="-342900">
              <a:buFont typeface="Arial" panose="020B0604020202020204" pitchFamily="34" charset="0"/>
              <a:buChar char="•"/>
            </a:pPr>
            <a:r>
              <a:rPr lang="en-US" dirty="0">
                <a:solidFill>
                  <a:schemeClr val="bg2">
                    <a:lumMod val="50000"/>
                  </a:schemeClr>
                </a:solidFill>
              </a:rPr>
              <a:t>Label = XX Difficulty factor</a:t>
            </a:r>
          </a:p>
          <a:p>
            <a:pPr marL="342900" indent="-342900">
              <a:buFont typeface="Arial" panose="020B0604020202020204" pitchFamily="34" charset="0"/>
              <a:buChar char="•"/>
            </a:pPr>
            <a:r>
              <a:rPr lang="en-US" dirty="0">
                <a:solidFill>
                  <a:schemeClr val="bg2">
                    <a:lumMod val="50000"/>
                  </a:schemeClr>
                </a:solidFill>
              </a:rPr>
              <a:t>Type = XX_DIFFICULTY_LEVEL</a:t>
            </a:r>
          </a:p>
          <a:p>
            <a:pPr marL="342900" indent="-342900">
              <a:buFont typeface="Arial" panose="020B0604020202020204" pitchFamily="34" charset="0"/>
              <a:buChar char="•"/>
            </a:pPr>
            <a:r>
              <a:rPr lang="en-US" dirty="0">
                <a:solidFill>
                  <a:schemeClr val="bg2">
                    <a:lumMod val="50000"/>
                  </a:schemeClr>
                </a:solidFill>
              </a:rPr>
              <a:t>Computation formula = </a:t>
            </a:r>
          </a:p>
          <a:p>
            <a:endParaRPr lang="en-US" dirty="0">
              <a:solidFill>
                <a:schemeClr val="bg2">
                  <a:lumMod val="50000"/>
                </a:schemeClr>
              </a:solidFill>
            </a:endParaRPr>
          </a:p>
          <a:p>
            <a:r>
              <a:rPr lang="en-US" dirty="0">
                <a:solidFill>
                  <a:schemeClr val="bg2">
                    <a:lumMod val="50000"/>
                  </a:schemeClr>
                </a:solidFill>
              </a:rPr>
              <a:t>IF XX_DIFFICULTY_LEVEL = "Low" THEN 1 ELSE IF XX_DIFFICULTY_LEVEL = "Medium" THEN 2 ELSE 3 FI </a:t>
            </a:r>
            <a:r>
              <a:rPr lang="en-US" dirty="0" err="1">
                <a:solidFill>
                  <a:schemeClr val="bg2">
                    <a:lumMod val="50000"/>
                  </a:schemeClr>
                </a:solidFill>
              </a:rPr>
              <a:t>FI</a:t>
            </a:r>
            <a:endParaRPr lang="en-US" dirty="0">
              <a:solidFill>
                <a:schemeClr val="bg2">
                  <a:lumMod val="50000"/>
                </a:schemeClr>
              </a:solidFill>
            </a:endParaRPr>
          </a:p>
          <a:p>
            <a:endParaRPr lang="en-US" dirty="0">
              <a:solidFill>
                <a:schemeClr val="bg2">
                  <a:lumMod val="50000"/>
                </a:schemeClr>
              </a:solidFill>
            </a:endParaRPr>
          </a:p>
          <a:p>
            <a:r>
              <a:rPr lang="en-US" dirty="0">
                <a:solidFill>
                  <a:schemeClr val="bg2">
                    <a:lumMod val="50000"/>
                  </a:schemeClr>
                </a:solidFill>
              </a:rPr>
              <a:t>Test the attribute and possible values dropdown from the Project module</a:t>
            </a:r>
          </a:p>
        </p:txBody>
      </p:sp>
    </p:spTree>
    <p:extLst>
      <p:ext uri="{BB962C8B-B14F-4D97-AF65-F5344CB8AC3E}">
        <p14:creationId xmlns:p14="http://schemas.microsoft.com/office/powerpoint/2010/main" val="23940803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08935" y="526849"/>
            <a:ext cx="1186543" cy="584775"/>
          </a:xfrm>
          <a:prstGeom prst="rect">
            <a:avLst/>
          </a:prstGeom>
        </p:spPr>
        <p:txBody>
          <a:bodyPr wrap="none">
            <a:spAutoFit/>
          </a:bodyPr>
          <a:lstStyle/>
          <a:p>
            <a:r>
              <a:rPr lang="en-US" sz="3200" dirty="0">
                <a:solidFill>
                  <a:srgbClr val="C00000"/>
                </a:solidFill>
              </a:rPr>
              <a:t>Demo</a:t>
            </a:r>
          </a:p>
        </p:txBody>
      </p:sp>
      <p:sp>
        <p:nvSpPr>
          <p:cNvPr id="4" name="ZoneTexte 4"/>
          <p:cNvSpPr txBox="1"/>
          <p:nvPr/>
        </p:nvSpPr>
        <p:spPr>
          <a:xfrm>
            <a:off x="1708935" y="1111624"/>
            <a:ext cx="8609400" cy="34778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000" b="1" dirty="0">
                <a:solidFill>
                  <a:schemeClr val="bg2">
                    <a:lumMod val="50000"/>
                  </a:schemeClr>
                </a:solidFill>
              </a:rPr>
              <a:t>name formula common tasks</a:t>
            </a:r>
          </a:p>
          <a:p>
            <a:r>
              <a:rPr lang="en-US" sz="2000" dirty="0">
                <a:solidFill>
                  <a:schemeClr val="bg2">
                    <a:lumMod val="50000"/>
                  </a:schemeClr>
                </a:solidFill>
              </a:rPr>
              <a:t>    equality</a:t>
            </a:r>
          </a:p>
          <a:p>
            <a:r>
              <a:rPr lang="en-US" sz="2000" dirty="0">
                <a:solidFill>
                  <a:schemeClr val="bg2">
                    <a:lumMod val="50000"/>
                  </a:schemeClr>
                </a:solidFill>
              </a:rPr>
              <a:t>    non equality &lt;&gt;</a:t>
            </a:r>
          </a:p>
          <a:p>
            <a:r>
              <a:rPr lang="en-US" sz="2000" dirty="0">
                <a:solidFill>
                  <a:schemeClr val="bg2">
                    <a:lumMod val="50000"/>
                  </a:schemeClr>
                </a:solidFill>
              </a:rPr>
              <a:t>   </a:t>
            </a:r>
          </a:p>
          <a:p>
            <a:r>
              <a:rPr lang="en-US" sz="2000" dirty="0">
                <a:solidFill>
                  <a:schemeClr val="bg2">
                    <a:lumMod val="50000"/>
                  </a:schemeClr>
                </a:solidFill>
              </a:rPr>
              <a:t>    </a:t>
            </a:r>
            <a:r>
              <a:rPr lang="en-US" sz="2000" dirty="0" err="1">
                <a:solidFill>
                  <a:schemeClr val="bg2">
                    <a:lumMod val="50000"/>
                  </a:schemeClr>
                </a:solidFill>
              </a:rPr>
              <a:t>concat</a:t>
            </a:r>
            <a:r>
              <a:rPr lang="en-US" sz="2000" dirty="0">
                <a:solidFill>
                  <a:schemeClr val="bg2">
                    <a:lumMod val="50000"/>
                  </a:schemeClr>
                </a:solidFill>
              </a:rPr>
              <a:t> string (+) </a:t>
            </a:r>
          </a:p>
          <a:p>
            <a:r>
              <a:rPr lang="en-US" sz="2000" dirty="0">
                <a:solidFill>
                  <a:schemeClr val="bg2">
                    <a:lumMod val="50000"/>
                  </a:schemeClr>
                </a:solidFill>
              </a:rPr>
              <a:t>    .</a:t>
            </a:r>
          </a:p>
          <a:p>
            <a:r>
              <a:rPr lang="en-US" sz="2000" dirty="0">
                <a:solidFill>
                  <a:schemeClr val="bg2">
                    <a:lumMod val="50000"/>
                  </a:schemeClr>
                </a:solidFill>
              </a:rPr>
              <a:t>    from("")</a:t>
            </a:r>
          </a:p>
          <a:p>
            <a:r>
              <a:rPr lang="en-US" sz="2000" dirty="0">
                <a:solidFill>
                  <a:schemeClr val="bg2">
                    <a:lumMod val="50000"/>
                  </a:schemeClr>
                </a:solidFill>
              </a:rPr>
              <a:t>    AND , OR</a:t>
            </a:r>
          </a:p>
          <a:p>
            <a:r>
              <a:rPr lang="en-US" sz="2000" dirty="0">
                <a:solidFill>
                  <a:schemeClr val="bg2">
                    <a:lumMod val="50000"/>
                  </a:schemeClr>
                </a:solidFill>
              </a:rPr>
              <a:t>    &gt;, &lt; </a:t>
            </a:r>
          </a:p>
          <a:p>
            <a:r>
              <a:rPr lang="en-US" sz="2000" dirty="0">
                <a:solidFill>
                  <a:schemeClr val="bg2">
                    <a:lumMod val="50000"/>
                  </a:schemeClr>
                </a:solidFill>
              </a:rPr>
              <a:t>    DATE_OF_THE_DAY</a:t>
            </a:r>
          </a:p>
          <a:p>
            <a:r>
              <a:rPr lang="en-US" sz="2000" dirty="0">
                <a:solidFill>
                  <a:schemeClr val="bg2">
                    <a:lumMod val="50000"/>
                  </a:schemeClr>
                </a:solidFill>
              </a:rPr>
              <a:t>    using the relations part of the builder</a:t>
            </a:r>
          </a:p>
        </p:txBody>
      </p:sp>
    </p:spTree>
    <p:extLst>
      <p:ext uri="{BB962C8B-B14F-4D97-AF65-F5344CB8AC3E}">
        <p14:creationId xmlns:p14="http://schemas.microsoft.com/office/powerpoint/2010/main" val="20451582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9974" y="0"/>
            <a:ext cx="4724001" cy="584775"/>
          </a:xfrm>
          <a:prstGeom prst="rect">
            <a:avLst/>
          </a:prstGeom>
        </p:spPr>
        <p:txBody>
          <a:bodyPr wrap="square">
            <a:spAutoFit/>
          </a:bodyPr>
          <a:lstStyle/>
          <a:p>
            <a:r>
              <a:rPr lang="en-US" sz="3200" dirty="0">
                <a:solidFill>
                  <a:srgbClr val="C00000"/>
                </a:solidFill>
              </a:rPr>
              <a:t>User Attributes - </a:t>
            </a:r>
            <a:r>
              <a:rPr lang="en-US" sz="3200" dirty="0" err="1">
                <a:solidFill>
                  <a:srgbClr val="C00000"/>
                </a:solidFill>
              </a:rPr>
              <a:t>Hyperdoc</a:t>
            </a:r>
            <a:endParaRPr lang="en-US" sz="3200" dirty="0">
              <a:solidFill>
                <a:srgbClr val="C00000"/>
              </a:solidFill>
            </a:endParaRPr>
          </a:p>
        </p:txBody>
      </p:sp>
      <p:sp>
        <p:nvSpPr>
          <p:cNvPr id="4" name="Rectangle 3"/>
          <p:cNvSpPr/>
          <p:nvPr/>
        </p:nvSpPr>
        <p:spPr>
          <a:xfrm>
            <a:off x="869974" y="584775"/>
            <a:ext cx="1281120" cy="461665"/>
          </a:xfrm>
          <a:prstGeom prst="rect">
            <a:avLst/>
          </a:prstGeom>
        </p:spPr>
        <p:txBody>
          <a:bodyPr wrap="none">
            <a:spAutoFit/>
          </a:bodyPr>
          <a:lstStyle/>
          <a:p>
            <a:r>
              <a:rPr lang="en-US" sz="2400" b="1" dirty="0">
                <a:solidFill>
                  <a:schemeClr val="tx2"/>
                </a:solidFill>
              </a:rPr>
              <a:t>Scenario</a:t>
            </a:r>
          </a:p>
        </p:txBody>
      </p:sp>
      <p:sp>
        <p:nvSpPr>
          <p:cNvPr id="5" name="Rectangle: Rounded Corners 2"/>
          <p:cNvSpPr/>
          <p:nvPr/>
        </p:nvSpPr>
        <p:spPr>
          <a:xfrm>
            <a:off x="869974" y="1169550"/>
            <a:ext cx="9760772" cy="12352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Our Data Model is expanding so much! How are end users expected to know details about each of our attributes? Is there any way to help guide and teach end user about user attributes we create? Lets take the last </a:t>
            </a:r>
            <a:r>
              <a:rPr lang="en-US" b="1" dirty="0">
                <a:solidFill>
                  <a:schemeClr val="bg2">
                    <a:lumMod val="50000"/>
                  </a:schemeClr>
                </a:solidFill>
              </a:rPr>
              <a:t>Project Priority </a:t>
            </a:r>
            <a:r>
              <a:rPr lang="en-US" dirty="0">
                <a:solidFill>
                  <a:schemeClr val="bg2">
                    <a:lumMod val="50000"/>
                  </a:schemeClr>
                </a:solidFill>
              </a:rPr>
              <a:t>Score for example. </a:t>
            </a:r>
            <a:r>
              <a:rPr lang="en-US" b="1" dirty="0">
                <a:solidFill>
                  <a:schemeClr val="bg2">
                    <a:lumMod val="50000"/>
                  </a:schemeClr>
                </a:solidFill>
              </a:rPr>
              <a:t>Can we explain to end users how it is calculated</a:t>
            </a:r>
            <a:r>
              <a:rPr lang="en-US" dirty="0">
                <a:solidFill>
                  <a:schemeClr val="bg2">
                    <a:lumMod val="50000"/>
                  </a:schemeClr>
                </a:solidFill>
              </a:rPr>
              <a:t>?</a:t>
            </a:r>
          </a:p>
        </p:txBody>
      </p:sp>
      <p:sp>
        <p:nvSpPr>
          <p:cNvPr id="6" name="TextBox 5"/>
          <p:cNvSpPr txBox="1"/>
          <p:nvPr/>
        </p:nvSpPr>
        <p:spPr>
          <a:xfrm>
            <a:off x="869974" y="2758753"/>
            <a:ext cx="2043953" cy="461665"/>
          </a:xfrm>
          <a:prstGeom prst="rect">
            <a:avLst/>
          </a:prstGeom>
          <a:noFill/>
        </p:spPr>
        <p:txBody>
          <a:bodyPr wrap="square" rtlCol="0">
            <a:spAutoFit/>
          </a:bodyPr>
          <a:lstStyle/>
          <a:p>
            <a:r>
              <a:rPr lang="en-US" sz="2400" b="1" dirty="0">
                <a:solidFill>
                  <a:schemeClr val="tx2"/>
                </a:solidFill>
              </a:rPr>
              <a:t>Analysis</a:t>
            </a:r>
          </a:p>
        </p:txBody>
      </p:sp>
      <p:sp>
        <p:nvSpPr>
          <p:cNvPr id="7" name="Rectangle: Rounded Corners 7"/>
          <p:cNvSpPr/>
          <p:nvPr/>
        </p:nvSpPr>
        <p:spPr>
          <a:xfrm>
            <a:off x="869974" y="3298730"/>
            <a:ext cx="9760772" cy="2650249"/>
          </a:xfrm>
          <a:prstGeom prst="roundRect">
            <a:avLst/>
          </a:prstGeom>
        </p:spPr>
        <p:style>
          <a:lnRef idx="2">
            <a:schemeClr val="accent4"/>
          </a:lnRef>
          <a:fillRef idx="1">
            <a:schemeClr val="lt1"/>
          </a:fillRef>
          <a:effectRef idx="0">
            <a:schemeClr val="accent4"/>
          </a:effectRef>
          <a:fontRef idx="minor">
            <a:schemeClr val="dk1"/>
          </a:fontRef>
        </p:style>
        <p:txBody>
          <a:bodyPr rtlCol="0" anchor="t"/>
          <a:lstStyle/>
          <a:p>
            <a:r>
              <a:rPr lang="en-GB" b="1" dirty="0">
                <a:solidFill>
                  <a:schemeClr val="accent4"/>
                </a:solidFill>
              </a:rPr>
              <a:t>	</a:t>
            </a:r>
            <a:r>
              <a:rPr lang="en-US" dirty="0" err="1">
                <a:solidFill>
                  <a:schemeClr val="bg2">
                    <a:lumMod val="50000"/>
                  </a:schemeClr>
                </a:solidFill>
              </a:rPr>
              <a:t>Hyperdoc</a:t>
            </a:r>
            <a:r>
              <a:rPr lang="en-US" dirty="0">
                <a:solidFill>
                  <a:schemeClr val="bg2">
                    <a:lumMod val="50000"/>
                  </a:schemeClr>
                </a:solidFill>
              </a:rPr>
              <a:t> is a new feature within Planisware to allow admins help end users know more about their data. This new feature allows end users hover over attributes to get more insight on attributes as determined by the system admin. </a:t>
            </a:r>
            <a:endParaRPr lang="en-GB" dirty="0">
              <a:solidFill>
                <a:schemeClr val="bg2">
                  <a:lumMod val="50000"/>
                </a:schemeClr>
              </a:solidFill>
            </a:endParaRPr>
          </a:p>
          <a:p>
            <a:r>
              <a:rPr lang="en-GB" dirty="0">
                <a:solidFill>
                  <a:schemeClr val="bg2">
                    <a:lumMod val="50000"/>
                  </a:schemeClr>
                </a:solidFill>
              </a:rPr>
              <a:t>	First you need to know: </a:t>
            </a:r>
            <a:br>
              <a:rPr lang="en-GB" dirty="0">
                <a:solidFill>
                  <a:schemeClr val="bg2">
                    <a:lumMod val="50000"/>
                  </a:schemeClr>
                </a:solidFill>
              </a:rPr>
            </a:br>
            <a:r>
              <a:rPr lang="en-GB" dirty="0">
                <a:solidFill>
                  <a:schemeClr val="bg2">
                    <a:lumMod val="50000"/>
                  </a:schemeClr>
                </a:solidFill>
              </a:rPr>
              <a:t> 		</a:t>
            </a:r>
            <a:r>
              <a:rPr lang="en-GB" dirty="0" smtClean="0">
                <a:solidFill>
                  <a:schemeClr val="bg2">
                    <a:lumMod val="50000"/>
                  </a:schemeClr>
                </a:solidFill>
              </a:rPr>
              <a:t> </a:t>
            </a:r>
            <a:r>
              <a:rPr lang="en-GB" dirty="0">
                <a:solidFill>
                  <a:schemeClr val="bg2">
                    <a:lumMod val="50000"/>
                  </a:schemeClr>
                </a:solidFill>
              </a:rPr>
              <a:t>The Attribute you wish to document</a:t>
            </a:r>
            <a:br>
              <a:rPr lang="en-GB" dirty="0">
                <a:solidFill>
                  <a:schemeClr val="bg2">
                    <a:lumMod val="50000"/>
                  </a:schemeClr>
                </a:solidFill>
              </a:rPr>
            </a:br>
            <a:r>
              <a:rPr lang="en-GB" dirty="0">
                <a:solidFill>
                  <a:schemeClr val="bg2">
                    <a:lumMod val="50000"/>
                  </a:schemeClr>
                </a:solidFill>
              </a:rPr>
              <a:t> 		</a:t>
            </a:r>
            <a:r>
              <a:rPr lang="en-GB" dirty="0" smtClean="0">
                <a:solidFill>
                  <a:schemeClr val="bg2">
                    <a:lumMod val="50000"/>
                  </a:schemeClr>
                </a:solidFill>
              </a:rPr>
              <a:t> </a:t>
            </a:r>
            <a:r>
              <a:rPr lang="en-GB" dirty="0">
                <a:solidFill>
                  <a:schemeClr val="bg2">
                    <a:lumMod val="50000"/>
                  </a:schemeClr>
                </a:solidFill>
              </a:rPr>
              <a:t>What information you want to convey</a:t>
            </a:r>
          </a:p>
        </p:txBody>
      </p:sp>
      <p:sp>
        <p:nvSpPr>
          <p:cNvPr id="8" name="Oval 7"/>
          <p:cNvSpPr/>
          <p:nvPr/>
        </p:nvSpPr>
        <p:spPr>
          <a:xfrm>
            <a:off x="1730586" y="4897738"/>
            <a:ext cx="247426" cy="161365"/>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9" name="Oval 8"/>
          <p:cNvSpPr/>
          <p:nvPr/>
        </p:nvSpPr>
        <p:spPr>
          <a:xfrm>
            <a:off x="1730586" y="4625788"/>
            <a:ext cx="247426" cy="19363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Tree>
    <p:extLst>
      <p:ext uri="{BB962C8B-B14F-4D97-AF65-F5344CB8AC3E}">
        <p14:creationId xmlns:p14="http://schemas.microsoft.com/office/powerpoint/2010/main" val="3563196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673" y="86062"/>
            <a:ext cx="10058400" cy="510988"/>
          </a:xfrm>
        </p:spPr>
        <p:txBody>
          <a:bodyPr>
            <a:normAutofit/>
          </a:bodyPr>
          <a:lstStyle/>
          <a:p>
            <a:r>
              <a:rPr lang="en-US" sz="3200" dirty="0">
                <a:solidFill>
                  <a:srgbClr val="C00000"/>
                </a:solidFill>
              </a:rPr>
              <a:t>User Attribute Creation </a:t>
            </a:r>
            <a:endParaRPr lang="en-US" sz="3200" dirty="0"/>
          </a:p>
        </p:txBody>
      </p:sp>
      <p:pic>
        <p:nvPicPr>
          <p:cNvPr id="4" name="Content Placeholder 3"/>
          <p:cNvPicPr>
            <a:picLocks noGrp="1" noChangeAspect="1"/>
          </p:cNvPicPr>
          <p:nvPr>
            <p:ph idx="1"/>
          </p:nvPr>
        </p:nvPicPr>
        <p:blipFill>
          <a:blip r:embed="rId2"/>
          <a:stretch>
            <a:fillRect/>
          </a:stretch>
        </p:blipFill>
        <p:spPr>
          <a:xfrm>
            <a:off x="1062151" y="597050"/>
            <a:ext cx="7759120" cy="3446763"/>
          </a:xfrm>
          <a:prstGeom prst="rect">
            <a:avLst/>
          </a:prstGeom>
          <a:ln>
            <a:solidFill>
              <a:schemeClr val="accent1"/>
            </a:solidFill>
          </a:ln>
          <a:effectLst>
            <a:outerShdw blurRad="50800" dist="38100" dir="2700000" algn="tl" rotWithShape="0">
              <a:prstClr val="black">
                <a:alpha val="40000"/>
              </a:prstClr>
            </a:outerShdw>
          </a:effectLst>
        </p:spPr>
      </p:pic>
      <p:sp>
        <p:nvSpPr>
          <p:cNvPr id="5" name="Rectangle 4"/>
          <p:cNvSpPr/>
          <p:nvPr/>
        </p:nvSpPr>
        <p:spPr>
          <a:xfrm>
            <a:off x="1062151" y="4127853"/>
            <a:ext cx="10179590" cy="2031325"/>
          </a:xfrm>
          <a:prstGeom prst="rect">
            <a:avLst/>
          </a:prstGeom>
        </p:spPr>
        <p:txBody>
          <a:bodyPr wrap="square">
            <a:spAutoFit/>
          </a:bodyPr>
          <a:lstStyle/>
          <a:p>
            <a:r>
              <a:rPr lang="en-US" dirty="0" smtClean="0">
                <a:solidFill>
                  <a:schemeClr val="tx2"/>
                </a:solidFill>
              </a:rPr>
              <a:t>    </a:t>
            </a:r>
            <a:r>
              <a:rPr lang="en-US" dirty="0" smtClean="0">
                <a:solidFill>
                  <a:schemeClr val="bg2">
                    <a:lumMod val="50000"/>
                  </a:schemeClr>
                </a:solidFill>
              </a:rPr>
              <a:t>Select </a:t>
            </a:r>
            <a:r>
              <a:rPr lang="en-US" dirty="0">
                <a:solidFill>
                  <a:schemeClr val="bg2">
                    <a:lumMod val="50000"/>
                  </a:schemeClr>
                </a:solidFill>
              </a:rPr>
              <a:t>the relevant object from the analysis</a:t>
            </a:r>
          </a:p>
          <a:p>
            <a:r>
              <a:rPr lang="en-US" dirty="0">
                <a:solidFill>
                  <a:schemeClr val="bg2">
                    <a:lumMod val="50000"/>
                  </a:schemeClr>
                </a:solidFill>
              </a:rPr>
              <a:t>    Click on the + button of the user attribute section to create a new </a:t>
            </a:r>
            <a:r>
              <a:rPr lang="en-US" dirty="0" smtClean="0">
                <a:solidFill>
                  <a:schemeClr val="bg2">
                    <a:lumMod val="50000"/>
                  </a:schemeClr>
                </a:solidFill>
              </a:rPr>
              <a:t>user </a:t>
            </a:r>
            <a:r>
              <a:rPr lang="en-US" dirty="0">
                <a:solidFill>
                  <a:schemeClr val="bg2">
                    <a:lumMod val="50000"/>
                  </a:schemeClr>
                </a:solidFill>
              </a:rPr>
              <a:t>attribute</a:t>
            </a:r>
          </a:p>
          <a:p>
            <a:r>
              <a:rPr lang="en-US" dirty="0">
                <a:solidFill>
                  <a:schemeClr val="bg2">
                    <a:lumMod val="50000"/>
                  </a:schemeClr>
                </a:solidFill>
              </a:rPr>
              <a:t>    Give your attribute an appropriate Name and Level</a:t>
            </a:r>
          </a:p>
          <a:p>
            <a:r>
              <a:rPr lang="en-US" dirty="0">
                <a:solidFill>
                  <a:schemeClr val="bg2">
                    <a:lumMod val="50000"/>
                  </a:schemeClr>
                </a:solidFill>
              </a:rPr>
              <a:t>     </a:t>
            </a:r>
            <a:r>
              <a:rPr lang="en-US" dirty="0" smtClean="0">
                <a:solidFill>
                  <a:schemeClr val="bg2">
                    <a:lumMod val="50000"/>
                  </a:schemeClr>
                </a:solidFill>
              </a:rPr>
              <a:t> </a:t>
            </a:r>
            <a:r>
              <a:rPr lang="en-US" b="1" dirty="0" smtClean="0">
                <a:solidFill>
                  <a:schemeClr val="bg2">
                    <a:lumMod val="50000"/>
                  </a:schemeClr>
                </a:solidFill>
              </a:rPr>
              <a:t>Name</a:t>
            </a:r>
            <a:r>
              <a:rPr lang="en-US" dirty="0" smtClean="0">
                <a:solidFill>
                  <a:schemeClr val="bg2">
                    <a:lumMod val="50000"/>
                  </a:schemeClr>
                </a:solidFill>
              </a:rPr>
              <a:t> </a:t>
            </a:r>
            <a:r>
              <a:rPr lang="en-US" dirty="0">
                <a:solidFill>
                  <a:schemeClr val="bg2">
                    <a:lumMod val="50000"/>
                  </a:schemeClr>
                </a:solidFill>
              </a:rPr>
              <a:t>– Check with your admin to see if you have a naming convention to use</a:t>
            </a:r>
          </a:p>
          <a:p>
            <a:r>
              <a:rPr lang="en-US" dirty="0">
                <a:solidFill>
                  <a:schemeClr val="bg2">
                    <a:lumMod val="50000"/>
                  </a:schemeClr>
                </a:solidFill>
              </a:rPr>
              <a:t>     </a:t>
            </a:r>
            <a:r>
              <a:rPr lang="en-US" dirty="0" smtClean="0">
                <a:solidFill>
                  <a:schemeClr val="bg2">
                    <a:lumMod val="50000"/>
                  </a:schemeClr>
                </a:solidFill>
              </a:rPr>
              <a:t> </a:t>
            </a:r>
            <a:r>
              <a:rPr lang="en-US" b="1" dirty="0" smtClean="0">
                <a:solidFill>
                  <a:schemeClr val="bg2">
                    <a:lumMod val="50000"/>
                  </a:schemeClr>
                </a:solidFill>
              </a:rPr>
              <a:t>Label</a:t>
            </a:r>
            <a:r>
              <a:rPr lang="en-US" dirty="0" smtClean="0">
                <a:solidFill>
                  <a:schemeClr val="bg2">
                    <a:lumMod val="50000"/>
                  </a:schemeClr>
                </a:solidFill>
              </a:rPr>
              <a:t>  </a:t>
            </a:r>
            <a:r>
              <a:rPr lang="en-US" dirty="0">
                <a:solidFill>
                  <a:schemeClr val="bg2">
                    <a:lumMod val="50000"/>
                  </a:schemeClr>
                </a:solidFill>
              </a:rPr>
              <a:t>- Use a description that makes it easy for end users to understand</a:t>
            </a:r>
          </a:p>
          <a:p>
            <a:r>
              <a:rPr lang="en-US" dirty="0">
                <a:solidFill>
                  <a:schemeClr val="bg2">
                    <a:lumMod val="50000"/>
                  </a:schemeClr>
                </a:solidFill>
              </a:rPr>
              <a:t>     Select the correct Data Type from the analysis</a:t>
            </a:r>
          </a:p>
          <a:p>
            <a:r>
              <a:rPr lang="en-US" dirty="0">
                <a:solidFill>
                  <a:schemeClr val="bg2">
                    <a:lumMod val="50000"/>
                  </a:schemeClr>
                </a:solidFill>
              </a:rPr>
              <a:t>     Default value of attribute when an object is created</a:t>
            </a:r>
          </a:p>
        </p:txBody>
      </p:sp>
      <p:sp>
        <p:nvSpPr>
          <p:cNvPr id="7" name="Oval 6"/>
          <p:cNvSpPr/>
          <p:nvPr/>
        </p:nvSpPr>
        <p:spPr>
          <a:xfrm>
            <a:off x="1062151" y="1008529"/>
            <a:ext cx="258184" cy="22591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8" name="Oval 7"/>
          <p:cNvSpPr/>
          <p:nvPr/>
        </p:nvSpPr>
        <p:spPr>
          <a:xfrm>
            <a:off x="3593054" y="1648610"/>
            <a:ext cx="290456" cy="30121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9" name="Oval 8"/>
          <p:cNvSpPr/>
          <p:nvPr/>
        </p:nvSpPr>
        <p:spPr>
          <a:xfrm>
            <a:off x="1094425" y="2667897"/>
            <a:ext cx="304070" cy="247425"/>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10" name="Oval 9"/>
          <p:cNvSpPr/>
          <p:nvPr/>
        </p:nvSpPr>
        <p:spPr>
          <a:xfrm>
            <a:off x="4948518" y="2667897"/>
            <a:ext cx="322730" cy="32273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sp>
        <p:nvSpPr>
          <p:cNvPr id="11" name="Oval 10"/>
          <p:cNvSpPr/>
          <p:nvPr/>
        </p:nvSpPr>
        <p:spPr>
          <a:xfrm>
            <a:off x="1253266" y="3666286"/>
            <a:ext cx="290457" cy="27969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12" name="Oval 11"/>
          <p:cNvSpPr/>
          <p:nvPr/>
        </p:nvSpPr>
        <p:spPr>
          <a:xfrm>
            <a:off x="1067531" y="4220304"/>
            <a:ext cx="207251" cy="251125"/>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3" name="Oval 12"/>
          <p:cNvSpPr/>
          <p:nvPr/>
        </p:nvSpPr>
        <p:spPr>
          <a:xfrm>
            <a:off x="1050298" y="4528301"/>
            <a:ext cx="205491" cy="236942"/>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14" name="Oval 13"/>
          <p:cNvSpPr/>
          <p:nvPr/>
        </p:nvSpPr>
        <p:spPr>
          <a:xfrm>
            <a:off x="1050298" y="4812368"/>
            <a:ext cx="224484" cy="26692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15" name="Oval 14"/>
          <p:cNvSpPr/>
          <p:nvPr/>
        </p:nvSpPr>
        <p:spPr>
          <a:xfrm>
            <a:off x="1094426" y="5857590"/>
            <a:ext cx="216580" cy="21747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sp>
        <p:nvSpPr>
          <p:cNvPr id="16" name="Oval 15"/>
          <p:cNvSpPr/>
          <p:nvPr/>
        </p:nvSpPr>
        <p:spPr>
          <a:xfrm>
            <a:off x="1082571" y="5563776"/>
            <a:ext cx="237764" cy="20002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Tree>
    <p:extLst>
      <p:ext uri="{BB962C8B-B14F-4D97-AF65-F5344CB8AC3E}">
        <p14:creationId xmlns:p14="http://schemas.microsoft.com/office/powerpoint/2010/main" val="24262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70156" y="97861"/>
            <a:ext cx="8839200" cy="9144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smtClean="0">
                <a:solidFill>
                  <a:srgbClr val="C00000"/>
                </a:solidFill>
              </a:rPr>
              <a:t>Data model markup - </a:t>
            </a:r>
            <a:r>
              <a:rPr lang="en-US" sz="3200" dirty="0" err="1" smtClean="0">
                <a:solidFill>
                  <a:srgbClr val="C00000"/>
                </a:solidFill>
              </a:rPr>
              <a:t>Hyperdoc</a:t>
            </a:r>
            <a:endParaRPr lang="en-US" sz="3200" dirty="0">
              <a:solidFill>
                <a:srgbClr val="C00000"/>
              </a:solidFill>
            </a:endParaRPr>
          </a:p>
        </p:txBody>
      </p:sp>
      <p:pic>
        <p:nvPicPr>
          <p:cNvPr id="4" name="Picture 3"/>
          <p:cNvPicPr>
            <a:picLocks noChangeAspect="1"/>
          </p:cNvPicPr>
          <p:nvPr/>
        </p:nvPicPr>
        <p:blipFill>
          <a:blip r:embed="rId2"/>
          <a:stretch>
            <a:fillRect/>
          </a:stretch>
        </p:blipFill>
        <p:spPr>
          <a:xfrm>
            <a:off x="1047326" y="845357"/>
            <a:ext cx="8362030" cy="3631131"/>
          </a:xfrm>
          <a:prstGeom prst="rect">
            <a:avLst/>
          </a:prstGeom>
          <a:ln>
            <a:solidFill>
              <a:schemeClr val="accent1"/>
            </a:solidFill>
          </a:ln>
        </p:spPr>
      </p:pic>
      <p:sp>
        <p:nvSpPr>
          <p:cNvPr id="5" name="TextBox 4"/>
          <p:cNvSpPr txBox="1"/>
          <p:nvPr/>
        </p:nvSpPr>
        <p:spPr>
          <a:xfrm>
            <a:off x="771955" y="4562230"/>
            <a:ext cx="8637401" cy="1754326"/>
          </a:xfrm>
          <a:prstGeom prst="rect">
            <a:avLst/>
          </a:prstGeom>
          <a:noFill/>
        </p:spPr>
        <p:txBody>
          <a:bodyPr wrap="square" rtlCol="0">
            <a:spAutoFit/>
          </a:bodyPr>
          <a:lstStyle/>
          <a:p>
            <a:r>
              <a:rPr lang="en-US" dirty="0"/>
              <a:t>      Find the attribute you wish to document</a:t>
            </a:r>
          </a:p>
          <a:p>
            <a:endParaRPr lang="en-US" dirty="0"/>
          </a:p>
          <a:p>
            <a:r>
              <a:rPr lang="en-US" dirty="0"/>
              <a:t>      Click on the </a:t>
            </a:r>
            <a:r>
              <a:rPr lang="en-US" dirty="0" err="1"/>
              <a:t>Hyperdoc</a:t>
            </a:r>
            <a:r>
              <a:rPr lang="en-US" dirty="0"/>
              <a:t> button associated to the attribute</a:t>
            </a:r>
          </a:p>
          <a:p>
            <a:endParaRPr lang="en-US" dirty="0"/>
          </a:p>
          <a:p>
            <a:r>
              <a:rPr lang="en-US" dirty="0"/>
              <a:t>      Add in the bubble text any rich text information you would like to convey to end users</a:t>
            </a:r>
          </a:p>
        </p:txBody>
      </p:sp>
      <p:sp>
        <p:nvSpPr>
          <p:cNvPr id="6" name="Oval 5"/>
          <p:cNvSpPr/>
          <p:nvPr/>
        </p:nvSpPr>
        <p:spPr>
          <a:xfrm>
            <a:off x="1197933" y="2809268"/>
            <a:ext cx="260780" cy="266883"/>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7" name="Oval 6"/>
          <p:cNvSpPr/>
          <p:nvPr/>
        </p:nvSpPr>
        <p:spPr>
          <a:xfrm>
            <a:off x="9268270" y="2660923"/>
            <a:ext cx="282172" cy="216049"/>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8" name="Oval 7"/>
          <p:cNvSpPr/>
          <p:nvPr/>
        </p:nvSpPr>
        <p:spPr>
          <a:xfrm>
            <a:off x="4800199" y="2876972"/>
            <a:ext cx="290456" cy="219833"/>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9" name="Oval 8"/>
          <p:cNvSpPr/>
          <p:nvPr/>
        </p:nvSpPr>
        <p:spPr>
          <a:xfrm>
            <a:off x="939749" y="5223984"/>
            <a:ext cx="193637" cy="204396"/>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10" name="Oval 9"/>
          <p:cNvSpPr/>
          <p:nvPr/>
        </p:nvSpPr>
        <p:spPr>
          <a:xfrm>
            <a:off x="907477" y="5741036"/>
            <a:ext cx="247425" cy="262864"/>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11" name="Oval 10"/>
          <p:cNvSpPr/>
          <p:nvPr/>
        </p:nvSpPr>
        <p:spPr>
          <a:xfrm>
            <a:off x="939749" y="4659049"/>
            <a:ext cx="215153" cy="20463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Tree>
    <p:extLst>
      <p:ext uri="{BB962C8B-B14F-4D97-AF65-F5344CB8AC3E}">
        <p14:creationId xmlns:p14="http://schemas.microsoft.com/office/powerpoint/2010/main" val="6848147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40889" y="279699"/>
            <a:ext cx="8839200" cy="9144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err="1" smtClean="0">
                <a:solidFill>
                  <a:srgbClr val="C00000"/>
                </a:solidFill>
              </a:rPr>
              <a:t>Hyperdoc</a:t>
            </a:r>
            <a:endParaRPr lang="en-US" sz="3200" dirty="0">
              <a:solidFill>
                <a:srgbClr val="C00000"/>
              </a:solidFill>
            </a:endParaRPr>
          </a:p>
        </p:txBody>
      </p:sp>
      <p:pic>
        <p:nvPicPr>
          <p:cNvPr id="4" name="Content Placeholder 3"/>
          <p:cNvPicPr>
            <a:picLocks noChangeAspect="1"/>
          </p:cNvPicPr>
          <p:nvPr/>
        </p:nvPicPr>
        <p:blipFill>
          <a:blip r:embed="rId2"/>
          <a:stretch>
            <a:fillRect/>
          </a:stretch>
        </p:blipFill>
        <p:spPr>
          <a:xfrm>
            <a:off x="937708" y="914400"/>
            <a:ext cx="8839200" cy="1787317"/>
          </a:xfrm>
          <a:prstGeom prst="rect">
            <a:avLst/>
          </a:prstGeom>
          <a:ln>
            <a:solidFill>
              <a:schemeClr val="accent6"/>
            </a:solidFill>
          </a:ln>
        </p:spPr>
      </p:pic>
    </p:spTree>
    <p:extLst>
      <p:ext uri="{BB962C8B-B14F-4D97-AF65-F5344CB8AC3E}">
        <p14:creationId xmlns:p14="http://schemas.microsoft.com/office/powerpoint/2010/main" val="368723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312433" y="141717"/>
            <a:ext cx="8839200" cy="9144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smtClean="0">
                <a:solidFill>
                  <a:srgbClr val="C00000"/>
                </a:solidFill>
              </a:rPr>
              <a:t>Attribute Settings </a:t>
            </a:r>
            <a:endParaRPr lang="en-US" sz="3200" dirty="0">
              <a:solidFill>
                <a:srgbClr val="C00000"/>
              </a:solidFill>
            </a:endParaRPr>
          </a:p>
        </p:txBody>
      </p:sp>
      <p:sp>
        <p:nvSpPr>
          <p:cNvPr id="3" name="Rectangle 2"/>
          <p:cNvSpPr/>
          <p:nvPr/>
        </p:nvSpPr>
        <p:spPr>
          <a:xfrm>
            <a:off x="1312433" y="686785"/>
            <a:ext cx="1281120" cy="461665"/>
          </a:xfrm>
          <a:prstGeom prst="rect">
            <a:avLst/>
          </a:prstGeom>
        </p:spPr>
        <p:txBody>
          <a:bodyPr wrap="none">
            <a:spAutoFit/>
          </a:bodyPr>
          <a:lstStyle/>
          <a:p>
            <a:r>
              <a:rPr lang="en-US" sz="2400" b="1" dirty="0">
                <a:solidFill>
                  <a:schemeClr val="tx2"/>
                </a:solidFill>
              </a:rPr>
              <a:t>Scenario</a:t>
            </a:r>
            <a:endParaRPr lang="en-US" sz="2400" dirty="0"/>
          </a:p>
        </p:txBody>
      </p:sp>
      <p:sp>
        <p:nvSpPr>
          <p:cNvPr id="4" name="Rectangle: Rounded Corners 2"/>
          <p:cNvSpPr/>
          <p:nvPr/>
        </p:nvSpPr>
        <p:spPr>
          <a:xfrm>
            <a:off x="1312433" y="1233011"/>
            <a:ext cx="9563548" cy="16624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Can we have more control over attributes? For example we do not want end users to be able to add </a:t>
            </a:r>
            <a:r>
              <a:rPr lang="en-US" b="1" dirty="0">
                <a:solidFill>
                  <a:schemeClr val="bg2">
                    <a:lumMod val="50000"/>
                  </a:schemeClr>
                </a:solidFill>
              </a:rPr>
              <a:t>sales</a:t>
            </a:r>
            <a:r>
              <a:rPr lang="en-US" dirty="0">
                <a:solidFill>
                  <a:schemeClr val="bg2">
                    <a:lumMod val="50000"/>
                  </a:schemeClr>
                </a:solidFill>
              </a:rPr>
              <a:t> information to their project tables. Also, our European counterparts are fed up with seeing some </a:t>
            </a:r>
            <a:r>
              <a:rPr lang="en-US" b="1" dirty="0">
                <a:solidFill>
                  <a:schemeClr val="bg2">
                    <a:lumMod val="50000"/>
                  </a:schemeClr>
                </a:solidFill>
              </a:rPr>
              <a:t>European Start </a:t>
            </a:r>
            <a:r>
              <a:rPr lang="en-US" dirty="0">
                <a:solidFill>
                  <a:schemeClr val="bg2">
                    <a:lumMod val="50000"/>
                  </a:schemeClr>
                </a:solidFill>
              </a:rPr>
              <a:t>dates in the American Format. Lastly, we need to be able to set default values. For example a project’s default </a:t>
            </a:r>
            <a:r>
              <a:rPr lang="en-US" b="1" dirty="0">
                <a:solidFill>
                  <a:schemeClr val="bg2">
                    <a:lumMod val="50000"/>
                  </a:schemeClr>
                </a:solidFill>
              </a:rPr>
              <a:t>description</a:t>
            </a:r>
            <a:r>
              <a:rPr lang="en-US" dirty="0">
                <a:solidFill>
                  <a:schemeClr val="bg2">
                    <a:lumMod val="50000"/>
                  </a:schemeClr>
                </a:solidFill>
              </a:rPr>
              <a:t> should be “Please fill me out” so users do not forget to provide a description </a:t>
            </a:r>
          </a:p>
        </p:txBody>
      </p:sp>
      <p:sp>
        <p:nvSpPr>
          <p:cNvPr id="7" name="Rectangle 6"/>
          <p:cNvSpPr/>
          <p:nvPr/>
        </p:nvSpPr>
        <p:spPr>
          <a:xfrm>
            <a:off x="1312433" y="2895466"/>
            <a:ext cx="1229504" cy="461665"/>
          </a:xfrm>
          <a:prstGeom prst="rect">
            <a:avLst/>
          </a:prstGeom>
        </p:spPr>
        <p:txBody>
          <a:bodyPr wrap="none">
            <a:spAutoFit/>
          </a:bodyPr>
          <a:lstStyle/>
          <a:p>
            <a:r>
              <a:rPr lang="en-US" sz="2400" b="1" dirty="0">
                <a:solidFill>
                  <a:schemeClr val="tx2"/>
                </a:solidFill>
              </a:rPr>
              <a:t>Analysis</a:t>
            </a:r>
          </a:p>
        </p:txBody>
      </p:sp>
      <p:sp>
        <p:nvSpPr>
          <p:cNvPr id="8" name="Rectangle: Rounded Corners 7"/>
          <p:cNvSpPr/>
          <p:nvPr/>
        </p:nvSpPr>
        <p:spPr>
          <a:xfrm>
            <a:off x="1312433" y="3520155"/>
            <a:ext cx="9563548" cy="2471854"/>
          </a:xfrm>
          <a:prstGeom prst="roundRect">
            <a:avLst/>
          </a:prstGeom>
        </p:spPr>
        <p:style>
          <a:lnRef idx="2">
            <a:schemeClr val="accent4"/>
          </a:lnRef>
          <a:fillRef idx="1">
            <a:schemeClr val="lt1"/>
          </a:fillRef>
          <a:effectRef idx="0">
            <a:schemeClr val="accent4"/>
          </a:effectRef>
          <a:fontRef idx="minor">
            <a:schemeClr val="dk1"/>
          </a:fontRef>
        </p:style>
        <p:txBody>
          <a:bodyPr rtlCol="0" anchor="t"/>
          <a:lstStyle/>
          <a:p>
            <a:r>
              <a:rPr lang="en-GB" b="1" dirty="0">
                <a:solidFill>
                  <a:schemeClr val="accent4"/>
                </a:solidFill>
              </a:rPr>
              <a:t>	</a:t>
            </a:r>
            <a:r>
              <a:rPr lang="en-US" dirty="0">
                <a:solidFill>
                  <a:schemeClr val="bg2">
                    <a:lumMod val="50000"/>
                  </a:schemeClr>
                </a:solidFill>
              </a:rPr>
              <a:t>Attribute Settings allow admins to hide attributes from table insertion, set default formats, and set default values. </a:t>
            </a:r>
            <a:endParaRPr lang="en-GB" b="1" dirty="0">
              <a:solidFill>
                <a:schemeClr val="bg2">
                  <a:lumMod val="50000"/>
                </a:schemeClr>
              </a:solidFill>
            </a:endParaRPr>
          </a:p>
          <a:p>
            <a:r>
              <a:rPr lang="en-GB" dirty="0">
                <a:solidFill>
                  <a:schemeClr val="bg2">
                    <a:lumMod val="50000"/>
                  </a:schemeClr>
                </a:solidFill>
              </a:rPr>
              <a:t>	For this configuration an admin needs to know:</a:t>
            </a:r>
            <a:br>
              <a:rPr lang="en-GB" dirty="0">
                <a:solidFill>
                  <a:schemeClr val="bg2">
                    <a:lumMod val="50000"/>
                  </a:schemeClr>
                </a:solidFill>
              </a:rPr>
            </a:br>
            <a:r>
              <a:rPr lang="en-GB" dirty="0">
                <a:solidFill>
                  <a:schemeClr val="bg2">
                    <a:lumMod val="50000"/>
                  </a:schemeClr>
                </a:solidFill>
              </a:rPr>
              <a:t>  	    The Attributes they wish to control : Sales, European Start, Description</a:t>
            </a:r>
            <a:br>
              <a:rPr lang="en-GB" dirty="0">
                <a:solidFill>
                  <a:schemeClr val="bg2">
                    <a:lumMod val="50000"/>
                  </a:schemeClr>
                </a:solidFill>
              </a:rPr>
            </a:br>
            <a:r>
              <a:rPr lang="en-GB" dirty="0">
                <a:solidFill>
                  <a:schemeClr val="bg2">
                    <a:lumMod val="50000"/>
                  </a:schemeClr>
                </a:solidFill>
              </a:rPr>
              <a:t>	     Control Definitions: </a:t>
            </a:r>
            <a:br>
              <a:rPr lang="en-GB" dirty="0">
                <a:solidFill>
                  <a:schemeClr val="bg2">
                    <a:lumMod val="50000"/>
                  </a:schemeClr>
                </a:solidFill>
              </a:rPr>
            </a:br>
            <a:r>
              <a:rPr lang="en-GB" dirty="0">
                <a:solidFill>
                  <a:schemeClr val="bg2">
                    <a:lumMod val="50000"/>
                  </a:schemeClr>
                </a:solidFill>
              </a:rPr>
              <a:t>  		Sales – Should be hidden</a:t>
            </a:r>
            <a:br>
              <a:rPr lang="en-GB" dirty="0">
                <a:solidFill>
                  <a:schemeClr val="bg2">
                    <a:lumMod val="50000"/>
                  </a:schemeClr>
                </a:solidFill>
              </a:rPr>
            </a:br>
            <a:r>
              <a:rPr lang="en-GB" dirty="0">
                <a:solidFill>
                  <a:schemeClr val="bg2">
                    <a:lumMod val="50000"/>
                  </a:schemeClr>
                </a:solidFill>
              </a:rPr>
              <a:t>		European Start  - Should be in format DD-MM-YYYY</a:t>
            </a:r>
          </a:p>
          <a:p>
            <a:r>
              <a:rPr lang="en-GB" dirty="0">
                <a:solidFill>
                  <a:schemeClr val="bg2">
                    <a:lumMod val="50000"/>
                  </a:schemeClr>
                </a:solidFill>
              </a:rPr>
              <a:t> 		Project Description – Should default to “Please fill me out”</a:t>
            </a:r>
            <a:r>
              <a:rPr lang="en-GB" dirty="0">
                <a:solidFill>
                  <a:schemeClr val="accent4"/>
                </a:solidFill>
              </a:rPr>
              <a:t/>
            </a:r>
            <a:br>
              <a:rPr lang="en-GB" dirty="0">
                <a:solidFill>
                  <a:schemeClr val="accent4"/>
                </a:solidFill>
              </a:rPr>
            </a:br>
            <a:r>
              <a:rPr lang="en-GB" dirty="0">
                <a:solidFill>
                  <a:schemeClr val="accent4"/>
                </a:solidFill>
              </a:rPr>
              <a:t>		</a:t>
            </a:r>
            <a:endParaRPr lang="en-GB" b="1" dirty="0">
              <a:solidFill>
                <a:schemeClr val="accent4"/>
              </a:solidFill>
            </a:endParaRPr>
          </a:p>
        </p:txBody>
      </p:sp>
      <p:sp>
        <p:nvSpPr>
          <p:cNvPr id="9" name="Oval 8"/>
          <p:cNvSpPr/>
          <p:nvPr/>
        </p:nvSpPr>
        <p:spPr>
          <a:xfrm>
            <a:off x="1952993" y="1522722"/>
            <a:ext cx="301214" cy="214775"/>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1" name="Oval 10"/>
          <p:cNvSpPr/>
          <p:nvPr/>
        </p:nvSpPr>
        <p:spPr>
          <a:xfrm>
            <a:off x="2812228" y="1838064"/>
            <a:ext cx="313765" cy="226174"/>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2" name="Oval 11"/>
          <p:cNvSpPr/>
          <p:nvPr/>
        </p:nvSpPr>
        <p:spPr>
          <a:xfrm>
            <a:off x="1850795" y="4504237"/>
            <a:ext cx="311972" cy="260797"/>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3" name="Oval 12"/>
          <p:cNvSpPr/>
          <p:nvPr/>
        </p:nvSpPr>
        <p:spPr>
          <a:xfrm>
            <a:off x="1866932" y="4797659"/>
            <a:ext cx="305027" cy="260797"/>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14" name="Oval 13"/>
          <p:cNvSpPr/>
          <p:nvPr/>
        </p:nvSpPr>
        <p:spPr>
          <a:xfrm>
            <a:off x="5732033" y="2064238"/>
            <a:ext cx="279699" cy="25063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10507067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51069" y="303082"/>
            <a:ext cx="8839200" cy="9144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smtClean="0">
                <a:solidFill>
                  <a:srgbClr val="C00000"/>
                </a:solidFill>
              </a:rPr>
              <a:t>Attribute Settings – Hiding in Intranet Server </a:t>
            </a:r>
            <a:endParaRPr lang="en-US" sz="3200" dirty="0">
              <a:solidFill>
                <a:srgbClr val="C00000"/>
              </a:solidFill>
            </a:endParaRPr>
          </a:p>
        </p:txBody>
      </p:sp>
      <p:pic>
        <p:nvPicPr>
          <p:cNvPr id="3" name="Picture 2"/>
          <p:cNvPicPr>
            <a:picLocks noChangeAspect="1"/>
          </p:cNvPicPr>
          <p:nvPr/>
        </p:nvPicPr>
        <p:blipFill>
          <a:blip r:embed="rId2"/>
          <a:stretch>
            <a:fillRect/>
          </a:stretch>
        </p:blipFill>
        <p:spPr>
          <a:xfrm>
            <a:off x="1254114" y="948541"/>
            <a:ext cx="5876925" cy="3914775"/>
          </a:xfrm>
          <a:prstGeom prst="rect">
            <a:avLst/>
          </a:prstGeom>
          <a:ln>
            <a:solidFill>
              <a:schemeClr val="accent6"/>
            </a:solidFill>
          </a:ln>
        </p:spPr>
      </p:pic>
      <p:sp>
        <p:nvSpPr>
          <p:cNvPr id="4" name="TextBox 3"/>
          <p:cNvSpPr txBox="1"/>
          <p:nvPr/>
        </p:nvSpPr>
        <p:spPr>
          <a:xfrm>
            <a:off x="1254114" y="5056082"/>
            <a:ext cx="7683186" cy="646331"/>
          </a:xfrm>
          <a:prstGeom prst="rect">
            <a:avLst/>
          </a:prstGeom>
          <a:noFill/>
        </p:spPr>
        <p:txBody>
          <a:bodyPr wrap="square" rtlCol="0">
            <a:spAutoFit/>
          </a:bodyPr>
          <a:lstStyle/>
          <a:p>
            <a:r>
              <a:rPr lang="en-US" dirty="0"/>
              <a:t>1. Find the attribute on which you want to limit information. It will help to take note of the internal nickname</a:t>
            </a:r>
          </a:p>
        </p:txBody>
      </p:sp>
    </p:spTree>
    <p:extLst>
      <p:ext uri="{BB962C8B-B14F-4D97-AF65-F5344CB8AC3E}">
        <p14:creationId xmlns:p14="http://schemas.microsoft.com/office/powerpoint/2010/main" val="8316900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flipH="1">
            <a:off x="1581375" y="178405"/>
            <a:ext cx="5411096" cy="584775"/>
          </a:xfrm>
          <a:prstGeom prst="rect">
            <a:avLst/>
          </a:prstGeom>
        </p:spPr>
        <p:txBody>
          <a:bodyPr wrap="square">
            <a:spAutoFit/>
          </a:bodyPr>
          <a:lstStyle/>
          <a:p>
            <a:r>
              <a:rPr lang="en-US" sz="3200" dirty="0">
                <a:solidFill>
                  <a:srgbClr val="C00000"/>
                </a:solidFill>
              </a:rPr>
              <a:t>Attribute Settings </a:t>
            </a:r>
          </a:p>
        </p:txBody>
      </p:sp>
      <p:pic>
        <p:nvPicPr>
          <p:cNvPr id="3" name="Picture 2"/>
          <p:cNvPicPr>
            <a:picLocks noChangeAspect="1"/>
          </p:cNvPicPr>
          <p:nvPr/>
        </p:nvPicPr>
        <p:blipFill>
          <a:blip r:embed="rId2"/>
          <a:stretch>
            <a:fillRect/>
          </a:stretch>
        </p:blipFill>
        <p:spPr>
          <a:xfrm>
            <a:off x="1581375" y="888246"/>
            <a:ext cx="8853914" cy="3304284"/>
          </a:xfrm>
          <a:prstGeom prst="rect">
            <a:avLst/>
          </a:prstGeom>
          <a:ln>
            <a:solidFill>
              <a:schemeClr val="accent1"/>
            </a:solidFill>
          </a:ln>
        </p:spPr>
      </p:pic>
      <p:sp>
        <p:nvSpPr>
          <p:cNvPr id="4" name="TextBox 3"/>
          <p:cNvSpPr txBox="1"/>
          <p:nvPr/>
        </p:nvSpPr>
        <p:spPr>
          <a:xfrm>
            <a:off x="1581375" y="4328809"/>
            <a:ext cx="8853914" cy="1754326"/>
          </a:xfrm>
          <a:prstGeom prst="rect">
            <a:avLst/>
          </a:prstGeom>
          <a:noFill/>
        </p:spPr>
        <p:txBody>
          <a:bodyPr wrap="square" rtlCol="0">
            <a:spAutoFit/>
          </a:bodyPr>
          <a:lstStyle/>
          <a:p>
            <a:r>
              <a:rPr lang="en-US" dirty="0"/>
              <a:t>	Select the correct class of the attribute you wish to limit</a:t>
            </a:r>
          </a:p>
          <a:p>
            <a:r>
              <a:rPr lang="en-US" dirty="0"/>
              <a:t>	Find the exact Attribute for the attribute setting using the nickname</a:t>
            </a:r>
          </a:p>
          <a:p>
            <a:r>
              <a:rPr lang="en-US" dirty="0"/>
              <a:t>	Mark hide in intranet Server</a:t>
            </a:r>
            <a:br>
              <a:rPr lang="en-US" dirty="0"/>
            </a:br>
            <a:r>
              <a:rPr lang="en-US" dirty="0"/>
              <a:t>	After clicking Save, this attribute will no longer be available for insertion, however if the attribute is already on a table, this flag will not remove the attribute from the style</a:t>
            </a:r>
          </a:p>
          <a:p>
            <a:pPr marL="342900" indent="-342900">
              <a:buAutoNum type="arabicPeriod"/>
            </a:pPr>
            <a:endParaRPr lang="en-US" dirty="0"/>
          </a:p>
        </p:txBody>
      </p:sp>
      <p:sp>
        <p:nvSpPr>
          <p:cNvPr id="6" name="Oval 5"/>
          <p:cNvSpPr/>
          <p:nvPr/>
        </p:nvSpPr>
        <p:spPr>
          <a:xfrm>
            <a:off x="1581375" y="1285306"/>
            <a:ext cx="273297" cy="256507"/>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Oval 6"/>
          <p:cNvSpPr/>
          <p:nvPr/>
        </p:nvSpPr>
        <p:spPr>
          <a:xfrm>
            <a:off x="1581374" y="3209249"/>
            <a:ext cx="273297" cy="256507"/>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Oval 7"/>
          <p:cNvSpPr/>
          <p:nvPr/>
        </p:nvSpPr>
        <p:spPr>
          <a:xfrm>
            <a:off x="1490772" y="3870303"/>
            <a:ext cx="273297" cy="256507"/>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 name="Oval 8"/>
          <p:cNvSpPr/>
          <p:nvPr/>
        </p:nvSpPr>
        <p:spPr>
          <a:xfrm>
            <a:off x="9914009" y="3870302"/>
            <a:ext cx="273297" cy="256507"/>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0" name="Oval 9"/>
          <p:cNvSpPr/>
          <p:nvPr/>
        </p:nvSpPr>
        <p:spPr>
          <a:xfrm>
            <a:off x="1792186" y="4386755"/>
            <a:ext cx="273296" cy="202835"/>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p:cNvSpPr/>
          <p:nvPr/>
        </p:nvSpPr>
        <p:spPr>
          <a:xfrm>
            <a:off x="1792184" y="4650353"/>
            <a:ext cx="273298" cy="22286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p:cNvSpPr/>
          <p:nvPr/>
        </p:nvSpPr>
        <p:spPr>
          <a:xfrm>
            <a:off x="1821375" y="5230957"/>
            <a:ext cx="273297" cy="256507"/>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 name="Oval 12"/>
          <p:cNvSpPr/>
          <p:nvPr/>
        </p:nvSpPr>
        <p:spPr>
          <a:xfrm>
            <a:off x="1821376" y="4949465"/>
            <a:ext cx="273297" cy="256507"/>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22676095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82978" y="440787"/>
            <a:ext cx="1548454" cy="584775"/>
          </a:xfrm>
          <a:prstGeom prst="rect">
            <a:avLst/>
          </a:prstGeom>
        </p:spPr>
        <p:txBody>
          <a:bodyPr wrap="square">
            <a:spAutoFit/>
          </a:bodyPr>
          <a:lstStyle/>
          <a:p>
            <a:r>
              <a:rPr lang="en-US" sz="3200" dirty="0">
                <a:solidFill>
                  <a:srgbClr val="C00000"/>
                </a:solidFill>
              </a:rPr>
              <a:t>Exercise</a:t>
            </a:r>
          </a:p>
        </p:txBody>
      </p:sp>
      <p:sp>
        <p:nvSpPr>
          <p:cNvPr id="3" name="ZoneTexte 4"/>
          <p:cNvSpPr txBox="1"/>
          <p:nvPr/>
        </p:nvSpPr>
        <p:spPr>
          <a:xfrm>
            <a:off x="1682978" y="1025562"/>
            <a:ext cx="8609400" cy="193899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AutoNum type="arabicPeriod"/>
            </a:pPr>
            <a:r>
              <a:rPr lang="en-US" sz="2000" dirty="0">
                <a:solidFill>
                  <a:schemeClr val="bg2">
                    <a:lumMod val="50000"/>
                  </a:schemeClr>
                </a:solidFill>
              </a:rPr>
              <a:t>Choose a user attribute you created</a:t>
            </a:r>
          </a:p>
          <a:p>
            <a:pPr marL="457200" indent="-457200">
              <a:buAutoNum type="arabicPeriod"/>
            </a:pPr>
            <a:r>
              <a:rPr lang="en-US" sz="2000" dirty="0">
                <a:solidFill>
                  <a:schemeClr val="bg2">
                    <a:lumMod val="50000"/>
                  </a:schemeClr>
                </a:solidFill>
              </a:rPr>
              <a:t>Verify that you can insert the attribute to a table</a:t>
            </a:r>
          </a:p>
          <a:p>
            <a:pPr marL="457200" indent="-457200">
              <a:buAutoNum type="arabicPeriod"/>
            </a:pPr>
            <a:r>
              <a:rPr lang="en-US" sz="2000" dirty="0">
                <a:solidFill>
                  <a:schemeClr val="bg2">
                    <a:lumMod val="50000"/>
                  </a:schemeClr>
                </a:solidFill>
              </a:rPr>
              <a:t>If the attribute it on the table, remove the attribute from the table</a:t>
            </a:r>
          </a:p>
          <a:p>
            <a:pPr marL="457200" indent="-457200">
              <a:buAutoNum type="arabicPeriod"/>
            </a:pPr>
            <a:r>
              <a:rPr lang="en-US" sz="2000" dirty="0">
                <a:solidFill>
                  <a:schemeClr val="bg2">
                    <a:lumMod val="50000"/>
                  </a:schemeClr>
                </a:solidFill>
              </a:rPr>
              <a:t>Hide the attribute</a:t>
            </a:r>
          </a:p>
          <a:p>
            <a:pPr marL="457200" indent="-457200">
              <a:buAutoNum type="arabicPeriod"/>
            </a:pPr>
            <a:r>
              <a:rPr lang="en-US" sz="2000" dirty="0">
                <a:solidFill>
                  <a:schemeClr val="bg2">
                    <a:lumMod val="50000"/>
                  </a:schemeClr>
                </a:solidFill>
              </a:rPr>
              <a:t>Verify that the attribute is no longer available for selection</a:t>
            </a:r>
          </a:p>
          <a:p>
            <a:endParaRPr lang="en-US" sz="2000" dirty="0">
              <a:solidFill>
                <a:schemeClr val="bg2">
                  <a:lumMod val="50000"/>
                </a:schemeClr>
              </a:solidFill>
            </a:endParaRPr>
          </a:p>
        </p:txBody>
      </p:sp>
    </p:spTree>
    <p:extLst>
      <p:ext uri="{BB962C8B-B14F-4D97-AF65-F5344CB8AC3E}">
        <p14:creationId xmlns:p14="http://schemas.microsoft.com/office/powerpoint/2010/main" val="40351858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79542" y="389356"/>
            <a:ext cx="6886565" cy="584775"/>
          </a:xfrm>
          <a:prstGeom prst="rect">
            <a:avLst/>
          </a:prstGeom>
        </p:spPr>
        <p:txBody>
          <a:bodyPr wrap="none">
            <a:spAutoFit/>
          </a:bodyPr>
          <a:lstStyle/>
          <a:p>
            <a:r>
              <a:rPr lang="en-US" sz="3200" dirty="0">
                <a:solidFill>
                  <a:srgbClr val="C00000"/>
                </a:solidFill>
              </a:rPr>
              <a:t>Attribute Settings – Default Date Format</a:t>
            </a:r>
          </a:p>
        </p:txBody>
      </p:sp>
      <p:pic>
        <p:nvPicPr>
          <p:cNvPr id="4" name="Picture 3"/>
          <p:cNvPicPr>
            <a:picLocks noChangeAspect="1"/>
          </p:cNvPicPr>
          <p:nvPr/>
        </p:nvPicPr>
        <p:blipFill>
          <a:blip r:embed="rId2"/>
          <a:stretch>
            <a:fillRect/>
          </a:stretch>
        </p:blipFill>
        <p:spPr>
          <a:xfrm>
            <a:off x="1279542" y="1206598"/>
            <a:ext cx="6974665" cy="2092695"/>
          </a:xfrm>
          <a:prstGeom prst="rect">
            <a:avLst/>
          </a:prstGeom>
          <a:ln>
            <a:solidFill>
              <a:schemeClr val="accent1"/>
            </a:solidFill>
          </a:ln>
        </p:spPr>
      </p:pic>
      <p:sp>
        <p:nvSpPr>
          <p:cNvPr id="5" name="TextBox 4"/>
          <p:cNvSpPr txBox="1"/>
          <p:nvPr/>
        </p:nvSpPr>
        <p:spPr>
          <a:xfrm>
            <a:off x="1171966" y="3764226"/>
            <a:ext cx="8488155" cy="646331"/>
          </a:xfrm>
          <a:prstGeom prst="rect">
            <a:avLst/>
          </a:prstGeom>
          <a:noFill/>
        </p:spPr>
        <p:txBody>
          <a:bodyPr wrap="square" rtlCol="0">
            <a:spAutoFit/>
          </a:bodyPr>
          <a:lstStyle/>
          <a:p>
            <a:r>
              <a:rPr lang="en-US" dirty="0"/>
              <a:t>1. Find the attribute on which you want to limit information. It will help to take note of the internal nickname</a:t>
            </a:r>
          </a:p>
        </p:txBody>
      </p:sp>
      <p:sp>
        <p:nvSpPr>
          <p:cNvPr id="6" name="Rectangle 5"/>
          <p:cNvSpPr/>
          <p:nvPr/>
        </p:nvSpPr>
        <p:spPr>
          <a:xfrm>
            <a:off x="7076493" y="1947133"/>
            <a:ext cx="1089614" cy="1352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Tree>
    <p:extLst>
      <p:ext uri="{BB962C8B-B14F-4D97-AF65-F5344CB8AC3E}">
        <p14:creationId xmlns:p14="http://schemas.microsoft.com/office/powerpoint/2010/main" val="15188658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98494" y="-75304"/>
            <a:ext cx="3356373" cy="584775"/>
          </a:xfrm>
          <a:prstGeom prst="rect">
            <a:avLst/>
          </a:prstGeom>
        </p:spPr>
        <p:txBody>
          <a:bodyPr wrap="square">
            <a:spAutoFit/>
          </a:bodyPr>
          <a:lstStyle/>
          <a:p>
            <a:r>
              <a:rPr lang="en-US" sz="3200" dirty="0">
                <a:solidFill>
                  <a:srgbClr val="C00000"/>
                </a:solidFill>
              </a:rPr>
              <a:t>Attribute</a:t>
            </a:r>
            <a:r>
              <a:rPr lang="en-US" sz="3200" dirty="0"/>
              <a:t> </a:t>
            </a:r>
            <a:r>
              <a:rPr lang="en-US" sz="3200" dirty="0">
                <a:solidFill>
                  <a:srgbClr val="C00000"/>
                </a:solidFill>
              </a:rPr>
              <a:t>Settings</a:t>
            </a:r>
            <a:r>
              <a:rPr lang="en-US" sz="3200" dirty="0"/>
              <a:t> </a:t>
            </a:r>
          </a:p>
        </p:txBody>
      </p:sp>
      <p:pic>
        <p:nvPicPr>
          <p:cNvPr id="3" name="Picture 2"/>
          <p:cNvPicPr>
            <a:picLocks noChangeAspect="1"/>
          </p:cNvPicPr>
          <p:nvPr/>
        </p:nvPicPr>
        <p:blipFill>
          <a:blip r:embed="rId2"/>
          <a:stretch>
            <a:fillRect/>
          </a:stretch>
        </p:blipFill>
        <p:spPr>
          <a:xfrm>
            <a:off x="1069088" y="682334"/>
            <a:ext cx="8860220" cy="3124417"/>
          </a:xfrm>
          <a:prstGeom prst="rect">
            <a:avLst/>
          </a:prstGeom>
        </p:spPr>
      </p:pic>
      <p:sp>
        <p:nvSpPr>
          <p:cNvPr id="4" name="TextBox 3"/>
          <p:cNvSpPr txBox="1"/>
          <p:nvPr/>
        </p:nvSpPr>
        <p:spPr>
          <a:xfrm>
            <a:off x="1069088" y="4077016"/>
            <a:ext cx="8860220" cy="1477328"/>
          </a:xfrm>
          <a:prstGeom prst="rect">
            <a:avLst/>
          </a:prstGeom>
          <a:noFill/>
        </p:spPr>
        <p:txBody>
          <a:bodyPr wrap="square" rtlCol="0">
            <a:spAutoFit/>
          </a:bodyPr>
          <a:lstStyle/>
          <a:p>
            <a:r>
              <a:rPr lang="en-US" dirty="0"/>
              <a:t>	Select the correct class of the attribute you wish to limit</a:t>
            </a:r>
          </a:p>
          <a:p>
            <a:r>
              <a:rPr lang="en-US" dirty="0"/>
              <a:t>	Find the exact Attribute for the attribute setting using the nickname</a:t>
            </a:r>
          </a:p>
          <a:p>
            <a:r>
              <a:rPr lang="en-US" dirty="0"/>
              <a:t>	Set the Format (this picklist is dynamic based on the type of attribute)</a:t>
            </a:r>
            <a:br>
              <a:rPr lang="en-US" dirty="0"/>
            </a:br>
            <a:r>
              <a:rPr lang="en-US" dirty="0"/>
              <a:t>	After clicking Save, this attribute will by default display in the attribute </a:t>
            </a:r>
            <a:r>
              <a:rPr lang="en-US" dirty="0" smtClean="0"/>
              <a:t>setting format</a:t>
            </a:r>
            <a:endParaRPr lang="en-US" dirty="0"/>
          </a:p>
          <a:p>
            <a:pPr marL="342900" indent="-342900">
              <a:buAutoNum type="arabicPeriod"/>
            </a:pPr>
            <a:endParaRPr lang="en-US" dirty="0"/>
          </a:p>
        </p:txBody>
      </p:sp>
      <p:sp>
        <p:nvSpPr>
          <p:cNvPr id="5" name="Oval 4"/>
          <p:cNvSpPr/>
          <p:nvPr/>
        </p:nvSpPr>
        <p:spPr>
          <a:xfrm>
            <a:off x="1120403" y="1324409"/>
            <a:ext cx="239635" cy="22071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Oval 5"/>
          <p:cNvSpPr/>
          <p:nvPr/>
        </p:nvSpPr>
        <p:spPr>
          <a:xfrm>
            <a:off x="1139694" y="3586032"/>
            <a:ext cx="239635" cy="22071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 name="Oval 6"/>
          <p:cNvSpPr/>
          <p:nvPr/>
        </p:nvSpPr>
        <p:spPr>
          <a:xfrm>
            <a:off x="1139694" y="2886617"/>
            <a:ext cx="239635" cy="22071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Oval 7"/>
          <p:cNvSpPr/>
          <p:nvPr/>
        </p:nvSpPr>
        <p:spPr>
          <a:xfrm>
            <a:off x="8957968" y="3475673"/>
            <a:ext cx="239635" cy="22071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9" name="Oval 8"/>
          <p:cNvSpPr/>
          <p:nvPr/>
        </p:nvSpPr>
        <p:spPr>
          <a:xfrm>
            <a:off x="1339576" y="4149270"/>
            <a:ext cx="239635" cy="22071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 name="Oval 9"/>
          <p:cNvSpPr/>
          <p:nvPr/>
        </p:nvSpPr>
        <p:spPr>
          <a:xfrm>
            <a:off x="1337967" y="4401988"/>
            <a:ext cx="239635" cy="22071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 name="Oval 10"/>
          <p:cNvSpPr/>
          <p:nvPr/>
        </p:nvSpPr>
        <p:spPr>
          <a:xfrm>
            <a:off x="1348166" y="4689582"/>
            <a:ext cx="239635" cy="22071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Oval 11"/>
          <p:cNvSpPr/>
          <p:nvPr/>
        </p:nvSpPr>
        <p:spPr>
          <a:xfrm>
            <a:off x="1367024" y="4975896"/>
            <a:ext cx="239635" cy="22071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20523218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29553" y="152475"/>
            <a:ext cx="8839200" cy="9144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smtClean="0">
                <a:solidFill>
                  <a:srgbClr val="C00000"/>
                </a:solidFill>
              </a:rPr>
              <a:t>Attribute Settings – Default Date Format</a:t>
            </a:r>
            <a:endParaRPr lang="en-US" sz="3200" dirty="0">
              <a:solidFill>
                <a:srgbClr val="C00000"/>
              </a:solidFill>
            </a:endParaRPr>
          </a:p>
        </p:txBody>
      </p:sp>
      <p:pic>
        <p:nvPicPr>
          <p:cNvPr id="3" name="Picture 2"/>
          <p:cNvPicPr>
            <a:picLocks noChangeAspect="1"/>
          </p:cNvPicPr>
          <p:nvPr/>
        </p:nvPicPr>
        <p:blipFill>
          <a:blip r:embed="rId2"/>
          <a:stretch>
            <a:fillRect/>
          </a:stretch>
        </p:blipFill>
        <p:spPr>
          <a:xfrm>
            <a:off x="1129553" y="760543"/>
            <a:ext cx="6921063" cy="2185078"/>
          </a:xfrm>
          <a:prstGeom prst="rect">
            <a:avLst/>
          </a:prstGeom>
          <a:ln>
            <a:solidFill>
              <a:schemeClr val="accent1"/>
            </a:solidFill>
          </a:ln>
        </p:spPr>
      </p:pic>
      <p:sp>
        <p:nvSpPr>
          <p:cNvPr id="4" name="Rectangle 3"/>
          <p:cNvSpPr/>
          <p:nvPr/>
        </p:nvSpPr>
        <p:spPr>
          <a:xfrm>
            <a:off x="6753547" y="1584930"/>
            <a:ext cx="1174839" cy="13606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49856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94744" y="878555"/>
            <a:ext cx="1688305" cy="584775"/>
          </a:xfrm>
          <a:prstGeom prst="rect">
            <a:avLst/>
          </a:prstGeom>
        </p:spPr>
        <p:txBody>
          <a:bodyPr wrap="square">
            <a:spAutoFit/>
          </a:bodyPr>
          <a:lstStyle/>
          <a:p>
            <a:r>
              <a:rPr lang="en-US" sz="3200" dirty="0">
                <a:solidFill>
                  <a:srgbClr val="C00000"/>
                </a:solidFill>
              </a:rPr>
              <a:t>Exercise</a:t>
            </a:r>
          </a:p>
        </p:txBody>
      </p:sp>
      <p:sp>
        <p:nvSpPr>
          <p:cNvPr id="3" name="ZoneTexte 4"/>
          <p:cNvSpPr txBox="1"/>
          <p:nvPr/>
        </p:nvSpPr>
        <p:spPr>
          <a:xfrm>
            <a:off x="1194744" y="1463330"/>
            <a:ext cx="7691072" cy="132343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AutoNum type="arabicPeriod"/>
            </a:pPr>
            <a:r>
              <a:rPr lang="en-US" sz="2000" dirty="0"/>
              <a:t>Create a new Date Type User attribute on Project</a:t>
            </a:r>
          </a:p>
          <a:p>
            <a:pPr marL="457200" indent="-457200">
              <a:buAutoNum type="arabicPeriod"/>
            </a:pPr>
            <a:r>
              <a:rPr lang="en-US" sz="2000" dirty="0"/>
              <a:t>Set the default Date format of this attribute to “MM-DD-YYYY”</a:t>
            </a:r>
          </a:p>
          <a:p>
            <a:pPr marL="457200" indent="-457200">
              <a:buAutoNum type="arabicPeriod"/>
            </a:pPr>
            <a:r>
              <a:rPr lang="en-US" sz="2000" dirty="0"/>
              <a:t>Verify that the Date format is enforced</a:t>
            </a:r>
          </a:p>
          <a:p>
            <a:endParaRPr lang="en-US" sz="2000" dirty="0"/>
          </a:p>
        </p:txBody>
      </p:sp>
    </p:spTree>
    <p:extLst>
      <p:ext uri="{BB962C8B-B14F-4D97-AF65-F5344CB8AC3E}">
        <p14:creationId xmlns:p14="http://schemas.microsoft.com/office/powerpoint/2010/main" val="1528725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574470"/>
          </a:xfrm>
        </p:spPr>
        <p:txBody>
          <a:bodyPr>
            <a:normAutofit/>
          </a:bodyPr>
          <a:lstStyle/>
          <a:p>
            <a:r>
              <a:rPr lang="en-US" sz="3200" dirty="0">
                <a:solidFill>
                  <a:srgbClr val="C00000"/>
                </a:solidFill>
              </a:rPr>
              <a:t>Exercise</a:t>
            </a:r>
          </a:p>
        </p:txBody>
      </p:sp>
      <p:sp>
        <p:nvSpPr>
          <p:cNvPr id="3" name="Rectangle 2"/>
          <p:cNvSpPr/>
          <p:nvPr/>
        </p:nvSpPr>
        <p:spPr>
          <a:xfrm>
            <a:off x="1097280" y="1742739"/>
            <a:ext cx="10058400" cy="258532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dirty="0">
                <a:solidFill>
                  <a:schemeClr val="bg2">
                    <a:lumMod val="50000"/>
                  </a:schemeClr>
                </a:solidFill>
              </a:rPr>
              <a:t>Create your own Project code user attribute:</a:t>
            </a:r>
          </a:p>
          <a:p>
            <a:endParaRPr lang="en-US" dirty="0">
              <a:solidFill>
                <a:schemeClr val="bg2">
                  <a:lumMod val="50000"/>
                </a:schemeClr>
              </a:solidFill>
            </a:endParaRPr>
          </a:p>
          <a:p>
            <a:pPr marL="342900" indent="-342900">
              <a:buFont typeface="Arial" panose="020B0604020202020204" pitchFamily="34" charset="0"/>
              <a:buChar char="•"/>
            </a:pPr>
            <a:r>
              <a:rPr lang="en-US" dirty="0">
                <a:solidFill>
                  <a:schemeClr val="bg2">
                    <a:lumMod val="50000"/>
                  </a:schemeClr>
                </a:solidFill>
              </a:rPr>
              <a:t>Name = XX_UA_S_PROJECT_CODE (where XX are your initials)</a:t>
            </a:r>
          </a:p>
          <a:p>
            <a:r>
              <a:rPr lang="en-US" dirty="0">
                <a:solidFill>
                  <a:schemeClr val="bg2">
                    <a:lumMod val="50000"/>
                  </a:schemeClr>
                </a:solidFill>
              </a:rPr>
              <a:t> 	Convention: 3 Letters of your company</a:t>
            </a:r>
          </a:p>
          <a:p>
            <a:pPr marL="342900" indent="-342900">
              <a:buFont typeface="Arial" panose="020B0604020202020204" pitchFamily="34" charset="0"/>
              <a:buChar char="•"/>
            </a:pPr>
            <a:r>
              <a:rPr lang="en-US" dirty="0">
                <a:solidFill>
                  <a:schemeClr val="bg2">
                    <a:lumMod val="50000"/>
                  </a:schemeClr>
                </a:solidFill>
              </a:rPr>
              <a:t>Label = XX Project code</a:t>
            </a:r>
          </a:p>
          <a:p>
            <a:pPr marL="342900" indent="-342900">
              <a:buFont typeface="Arial" panose="020B0604020202020204" pitchFamily="34" charset="0"/>
              <a:buChar char="•"/>
            </a:pPr>
            <a:r>
              <a:rPr lang="en-US" dirty="0">
                <a:solidFill>
                  <a:schemeClr val="bg2">
                    <a:lumMod val="50000"/>
                  </a:schemeClr>
                </a:solidFill>
              </a:rPr>
              <a:t>Type = String</a:t>
            </a:r>
          </a:p>
          <a:p>
            <a:pPr marL="342900" indent="-342900">
              <a:buFont typeface="Arial" panose="020B0604020202020204" pitchFamily="34" charset="0"/>
              <a:buChar char="•"/>
            </a:pPr>
            <a:endParaRPr lang="en-US" dirty="0">
              <a:solidFill>
                <a:schemeClr val="bg2">
                  <a:lumMod val="50000"/>
                </a:schemeClr>
              </a:solidFill>
            </a:endParaRPr>
          </a:p>
          <a:p>
            <a:r>
              <a:rPr lang="en-US" dirty="0">
                <a:solidFill>
                  <a:schemeClr val="bg2">
                    <a:lumMod val="50000"/>
                  </a:schemeClr>
                </a:solidFill>
              </a:rPr>
              <a:t>Go to the Project module and insert your attribute in the Projects table</a:t>
            </a:r>
          </a:p>
          <a:p>
            <a:r>
              <a:rPr lang="en-US" dirty="0">
                <a:solidFill>
                  <a:schemeClr val="bg2">
                    <a:lumMod val="50000"/>
                  </a:schemeClr>
                </a:solidFill>
              </a:rPr>
              <a:t>Fill out the attribute for a few projects</a:t>
            </a:r>
          </a:p>
        </p:txBody>
      </p:sp>
    </p:spTree>
    <p:extLst>
      <p:ext uri="{BB962C8B-B14F-4D97-AF65-F5344CB8AC3E}">
        <p14:creationId xmlns:p14="http://schemas.microsoft.com/office/powerpoint/2010/main" val="9806256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02093" y="113859"/>
            <a:ext cx="3200043" cy="584775"/>
          </a:xfrm>
          <a:prstGeom prst="rect">
            <a:avLst/>
          </a:prstGeom>
        </p:spPr>
        <p:txBody>
          <a:bodyPr wrap="none">
            <a:spAutoFit/>
          </a:bodyPr>
          <a:lstStyle/>
          <a:p>
            <a:r>
              <a:rPr lang="en-US" sz="3200" dirty="0">
                <a:solidFill>
                  <a:srgbClr val="C00000"/>
                </a:solidFill>
              </a:rPr>
              <a:t>Attribute</a:t>
            </a:r>
            <a:r>
              <a:rPr lang="en-US" sz="3200" dirty="0"/>
              <a:t> </a:t>
            </a:r>
            <a:r>
              <a:rPr lang="en-US" sz="3200" dirty="0">
                <a:solidFill>
                  <a:srgbClr val="C00000"/>
                </a:solidFill>
              </a:rPr>
              <a:t>Settings</a:t>
            </a:r>
            <a:r>
              <a:rPr lang="en-US" sz="3200" dirty="0"/>
              <a:t> </a:t>
            </a:r>
          </a:p>
        </p:txBody>
      </p:sp>
      <p:pic>
        <p:nvPicPr>
          <p:cNvPr id="3" name="Picture 2"/>
          <p:cNvPicPr>
            <a:picLocks noChangeAspect="1"/>
          </p:cNvPicPr>
          <p:nvPr/>
        </p:nvPicPr>
        <p:blipFill>
          <a:blip r:embed="rId2"/>
          <a:stretch>
            <a:fillRect/>
          </a:stretch>
        </p:blipFill>
        <p:spPr>
          <a:xfrm>
            <a:off x="1402093" y="822182"/>
            <a:ext cx="8670509" cy="3354106"/>
          </a:xfrm>
          <a:prstGeom prst="rect">
            <a:avLst/>
          </a:prstGeom>
          <a:ln>
            <a:solidFill>
              <a:schemeClr val="accent1"/>
            </a:solidFill>
          </a:ln>
        </p:spPr>
      </p:pic>
      <p:sp>
        <p:nvSpPr>
          <p:cNvPr id="4" name="TextBox 3"/>
          <p:cNvSpPr txBox="1"/>
          <p:nvPr/>
        </p:nvSpPr>
        <p:spPr>
          <a:xfrm>
            <a:off x="1402093" y="4299836"/>
            <a:ext cx="8670509" cy="1477328"/>
          </a:xfrm>
          <a:prstGeom prst="rect">
            <a:avLst/>
          </a:prstGeom>
          <a:noFill/>
        </p:spPr>
        <p:txBody>
          <a:bodyPr wrap="square" rtlCol="0">
            <a:spAutoFit/>
          </a:bodyPr>
          <a:lstStyle/>
          <a:p>
            <a:r>
              <a:rPr lang="en-US" dirty="0"/>
              <a:t>	Select the correct class of the attribute you wish to limit</a:t>
            </a:r>
          </a:p>
          <a:p>
            <a:r>
              <a:rPr lang="en-US" dirty="0"/>
              <a:t>	Find the exact Attribute for the attribute setting using the nickname</a:t>
            </a:r>
          </a:p>
          <a:p>
            <a:r>
              <a:rPr lang="en-US" dirty="0"/>
              <a:t>	Set the Default Value</a:t>
            </a:r>
            <a:br>
              <a:rPr lang="en-US" dirty="0"/>
            </a:br>
            <a:r>
              <a:rPr lang="en-US" dirty="0"/>
              <a:t>	After clicking Save, this attribute will by default display in the attribute setting format</a:t>
            </a:r>
          </a:p>
          <a:p>
            <a:pPr marL="342900" indent="-342900">
              <a:buAutoNum type="arabicPeriod"/>
            </a:pPr>
            <a:endParaRPr lang="en-US" dirty="0"/>
          </a:p>
        </p:txBody>
      </p:sp>
      <p:sp>
        <p:nvSpPr>
          <p:cNvPr id="5" name="Oval 4"/>
          <p:cNvSpPr/>
          <p:nvPr/>
        </p:nvSpPr>
        <p:spPr>
          <a:xfrm>
            <a:off x="1577603" y="1467243"/>
            <a:ext cx="239635" cy="22071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Oval 5"/>
          <p:cNvSpPr/>
          <p:nvPr/>
        </p:nvSpPr>
        <p:spPr>
          <a:xfrm>
            <a:off x="1425203" y="3205381"/>
            <a:ext cx="239635" cy="22071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 name="Oval 6"/>
          <p:cNvSpPr/>
          <p:nvPr/>
        </p:nvSpPr>
        <p:spPr>
          <a:xfrm>
            <a:off x="5526352" y="3666379"/>
            <a:ext cx="239635" cy="22071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 name="Oval 7"/>
          <p:cNvSpPr/>
          <p:nvPr/>
        </p:nvSpPr>
        <p:spPr>
          <a:xfrm>
            <a:off x="9650611" y="3776738"/>
            <a:ext cx="239635" cy="22071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9" name="Oval 8"/>
          <p:cNvSpPr/>
          <p:nvPr/>
        </p:nvSpPr>
        <p:spPr>
          <a:xfrm>
            <a:off x="1664838" y="4357590"/>
            <a:ext cx="239635" cy="22071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 name="Oval 9"/>
          <p:cNvSpPr/>
          <p:nvPr/>
        </p:nvSpPr>
        <p:spPr>
          <a:xfrm>
            <a:off x="1664836" y="4624952"/>
            <a:ext cx="239635" cy="22071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11" name="Oval 10"/>
          <p:cNvSpPr/>
          <p:nvPr/>
        </p:nvSpPr>
        <p:spPr>
          <a:xfrm>
            <a:off x="1664837" y="4914534"/>
            <a:ext cx="239635" cy="22071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Oval 11"/>
          <p:cNvSpPr/>
          <p:nvPr/>
        </p:nvSpPr>
        <p:spPr>
          <a:xfrm>
            <a:off x="1664836" y="5178063"/>
            <a:ext cx="239635" cy="22071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42687720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295" y="0"/>
            <a:ext cx="10291022" cy="584775"/>
          </a:xfrm>
          <a:prstGeom prst="rect">
            <a:avLst/>
          </a:prstGeom>
        </p:spPr>
        <p:txBody>
          <a:bodyPr wrap="none">
            <a:spAutoFit/>
          </a:bodyPr>
          <a:lstStyle/>
          <a:p>
            <a:r>
              <a:rPr lang="en-US" sz="3200" dirty="0">
                <a:solidFill>
                  <a:srgbClr val="C00000"/>
                </a:solidFill>
              </a:rPr>
              <a:t>Attribute Settings – Default Value on Project Creation Popup </a:t>
            </a:r>
          </a:p>
        </p:txBody>
      </p:sp>
      <p:pic>
        <p:nvPicPr>
          <p:cNvPr id="3" name="Picture 2"/>
          <p:cNvPicPr>
            <a:picLocks noChangeAspect="1"/>
          </p:cNvPicPr>
          <p:nvPr/>
        </p:nvPicPr>
        <p:blipFill>
          <a:blip r:embed="rId2"/>
          <a:stretch>
            <a:fillRect/>
          </a:stretch>
        </p:blipFill>
        <p:spPr>
          <a:xfrm>
            <a:off x="943479" y="707407"/>
            <a:ext cx="8168248" cy="5434587"/>
          </a:xfrm>
          <a:prstGeom prst="rect">
            <a:avLst/>
          </a:prstGeom>
          <a:ln>
            <a:solidFill>
              <a:schemeClr val="accent1"/>
            </a:solidFill>
          </a:ln>
        </p:spPr>
      </p:pic>
    </p:spTree>
    <p:extLst>
      <p:ext uri="{BB962C8B-B14F-4D97-AF65-F5344CB8AC3E}">
        <p14:creationId xmlns:p14="http://schemas.microsoft.com/office/powerpoint/2010/main" val="34841394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6111" y="296738"/>
            <a:ext cx="1523943" cy="584775"/>
          </a:xfrm>
          <a:prstGeom prst="rect">
            <a:avLst/>
          </a:prstGeom>
        </p:spPr>
        <p:txBody>
          <a:bodyPr wrap="none">
            <a:spAutoFit/>
          </a:bodyPr>
          <a:lstStyle/>
          <a:p>
            <a:r>
              <a:rPr lang="en-US" sz="3200" dirty="0">
                <a:solidFill>
                  <a:srgbClr val="C00000"/>
                </a:solidFill>
              </a:rPr>
              <a:t>Exercise</a:t>
            </a:r>
          </a:p>
        </p:txBody>
      </p:sp>
      <p:sp>
        <p:nvSpPr>
          <p:cNvPr id="3" name="ZoneTexte 4"/>
          <p:cNvSpPr txBox="1"/>
          <p:nvPr/>
        </p:nvSpPr>
        <p:spPr>
          <a:xfrm>
            <a:off x="1356111" y="1090108"/>
            <a:ext cx="8609400" cy="1631216"/>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457200" indent="-457200">
              <a:buAutoNum type="arabicPeriod"/>
            </a:pPr>
            <a:r>
              <a:rPr lang="en-US" sz="2000" dirty="0">
                <a:solidFill>
                  <a:schemeClr val="bg2">
                    <a:lumMod val="50000"/>
                  </a:schemeClr>
                </a:solidFill>
              </a:rPr>
              <a:t>Create a new String User Attribute with a default value of “Please change me” on class activity</a:t>
            </a:r>
          </a:p>
          <a:p>
            <a:pPr marL="457200" indent="-457200">
              <a:buAutoNum type="arabicPeriod"/>
            </a:pPr>
            <a:r>
              <a:rPr lang="en-US" sz="2000" dirty="0">
                <a:solidFill>
                  <a:schemeClr val="bg2">
                    <a:lumMod val="50000"/>
                  </a:schemeClr>
                </a:solidFill>
              </a:rPr>
              <a:t>Create a new activity on a project</a:t>
            </a:r>
          </a:p>
          <a:p>
            <a:pPr marL="457200" indent="-457200">
              <a:buAutoNum type="arabicPeriod"/>
            </a:pPr>
            <a:r>
              <a:rPr lang="en-US" sz="2000" dirty="0">
                <a:solidFill>
                  <a:schemeClr val="bg2">
                    <a:lumMod val="50000"/>
                  </a:schemeClr>
                </a:solidFill>
              </a:rPr>
              <a:t>Verify the default value of the new attribute</a:t>
            </a:r>
          </a:p>
          <a:p>
            <a:endParaRPr lang="en-US" sz="2000" dirty="0">
              <a:solidFill>
                <a:schemeClr val="bg2">
                  <a:lumMod val="50000"/>
                </a:schemeClr>
              </a:solidFill>
            </a:endParaRPr>
          </a:p>
        </p:txBody>
      </p:sp>
    </p:spTree>
    <p:extLst>
      <p:ext uri="{BB962C8B-B14F-4D97-AF65-F5344CB8AC3E}">
        <p14:creationId xmlns:p14="http://schemas.microsoft.com/office/powerpoint/2010/main" val="27575957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68189" y="0"/>
            <a:ext cx="8839200" cy="92702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smtClean="0">
                <a:solidFill>
                  <a:srgbClr val="C00000"/>
                </a:solidFill>
              </a:rPr>
              <a:t>Color management- Scenario</a:t>
            </a:r>
            <a:endParaRPr lang="en-US" sz="3200" dirty="0">
              <a:solidFill>
                <a:srgbClr val="C00000"/>
              </a:solidFill>
            </a:endParaRPr>
          </a:p>
        </p:txBody>
      </p:sp>
      <p:sp>
        <p:nvSpPr>
          <p:cNvPr id="3" name="Rectangle 2"/>
          <p:cNvSpPr/>
          <p:nvPr/>
        </p:nvSpPr>
        <p:spPr>
          <a:xfrm>
            <a:off x="968189" y="557695"/>
            <a:ext cx="1465466" cy="523220"/>
          </a:xfrm>
          <a:prstGeom prst="rect">
            <a:avLst/>
          </a:prstGeom>
        </p:spPr>
        <p:txBody>
          <a:bodyPr wrap="none">
            <a:spAutoFit/>
          </a:bodyPr>
          <a:lstStyle/>
          <a:p>
            <a:r>
              <a:rPr lang="en-US" sz="2800" b="1" dirty="0">
                <a:solidFill>
                  <a:schemeClr val="tx2"/>
                </a:solidFill>
              </a:rPr>
              <a:t>Scenario</a:t>
            </a:r>
            <a:endParaRPr lang="en-US" sz="2800" dirty="0"/>
          </a:p>
        </p:txBody>
      </p:sp>
      <p:sp>
        <p:nvSpPr>
          <p:cNvPr id="4" name="Rectangle: Rounded Corners 2"/>
          <p:cNvSpPr/>
          <p:nvPr/>
        </p:nvSpPr>
        <p:spPr>
          <a:xfrm>
            <a:off x="968189" y="1080915"/>
            <a:ext cx="10219764"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Our company likes to color code specific activities. Is there a way to categorize </a:t>
            </a:r>
            <a:r>
              <a:rPr lang="en-US" dirty="0">
                <a:solidFill>
                  <a:srgbClr val="FF0000"/>
                </a:solidFill>
              </a:rPr>
              <a:t>activities visually</a:t>
            </a:r>
            <a:r>
              <a:rPr lang="en-US" dirty="0">
                <a:solidFill>
                  <a:schemeClr val="bg2">
                    <a:lumMod val="50000"/>
                  </a:schemeClr>
                </a:solidFill>
              </a:rPr>
              <a:t>, so that some activity types that have the </a:t>
            </a:r>
            <a:r>
              <a:rPr lang="en-US" dirty="0">
                <a:solidFill>
                  <a:srgbClr val="FF0000"/>
                </a:solidFill>
              </a:rPr>
              <a:t>description</a:t>
            </a:r>
            <a:r>
              <a:rPr lang="en-US" dirty="0">
                <a:solidFill>
                  <a:schemeClr val="bg2">
                    <a:lumMod val="50000"/>
                  </a:schemeClr>
                </a:solidFill>
              </a:rPr>
              <a:t> “Testing” can stand out in the </a:t>
            </a:r>
            <a:r>
              <a:rPr lang="en-US" dirty="0">
                <a:solidFill>
                  <a:srgbClr val="FF0000"/>
                </a:solidFill>
              </a:rPr>
              <a:t>Gantt chart</a:t>
            </a:r>
            <a:r>
              <a:rPr lang="en-US" dirty="0">
                <a:solidFill>
                  <a:schemeClr val="bg2">
                    <a:lumMod val="50000"/>
                  </a:schemeClr>
                </a:solidFill>
              </a:rPr>
              <a:t>?</a:t>
            </a:r>
          </a:p>
        </p:txBody>
      </p:sp>
      <p:sp>
        <p:nvSpPr>
          <p:cNvPr id="5" name="Rectangle 4"/>
          <p:cNvSpPr/>
          <p:nvPr/>
        </p:nvSpPr>
        <p:spPr>
          <a:xfrm>
            <a:off x="968189" y="2434592"/>
            <a:ext cx="1402243" cy="523220"/>
          </a:xfrm>
          <a:prstGeom prst="rect">
            <a:avLst/>
          </a:prstGeom>
        </p:spPr>
        <p:txBody>
          <a:bodyPr wrap="none">
            <a:spAutoFit/>
          </a:bodyPr>
          <a:lstStyle/>
          <a:p>
            <a:r>
              <a:rPr lang="en-US" sz="2800" b="1" dirty="0">
                <a:solidFill>
                  <a:schemeClr val="tx2"/>
                </a:solidFill>
              </a:rPr>
              <a:t>Analysis</a:t>
            </a:r>
          </a:p>
        </p:txBody>
      </p:sp>
      <p:sp>
        <p:nvSpPr>
          <p:cNvPr id="6" name="Rectangle: Rounded Corners 12"/>
          <p:cNvSpPr/>
          <p:nvPr/>
        </p:nvSpPr>
        <p:spPr>
          <a:xfrm>
            <a:off x="882127" y="2957813"/>
            <a:ext cx="10305826" cy="28728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GB" dirty="0">
                <a:solidFill>
                  <a:schemeClr val="bg2">
                    <a:lumMod val="50000"/>
                  </a:schemeClr>
                </a:solidFill>
              </a:rPr>
              <a:t>Leverage </a:t>
            </a:r>
            <a:r>
              <a:rPr lang="en-GB" dirty="0" err="1">
                <a:solidFill>
                  <a:srgbClr val="FF0000"/>
                </a:solidFill>
              </a:rPr>
              <a:t>color</a:t>
            </a:r>
            <a:r>
              <a:rPr lang="en-GB" dirty="0">
                <a:solidFill>
                  <a:srgbClr val="FF0000"/>
                </a:solidFill>
              </a:rPr>
              <a:t> management </a:t>
            </a:r>
            <a:r>
              <a:rPr lang="en-GB" dirty="0">
                <a:solidFill>
                  <a:schemeClr val="bg2">
                    <a:lumMod val="50000"/>
                  </a:schemeClr>
                </a:solidFill>
              </a:rPr>
              <a:t>to set specific graphical properties on Gantt elements that apply to all </a:t>
            </a:r>
            <a:r>
              <a:rPr lang="en-GB" dirty="0" smtClean="0">
                <a:solidFill>
                  <a:schemeClr val="bg2">
                    <a:lumMod val="50000"/>
                  </a:schemeClr>
                </a:solidFill>
              </a:rPr>
              <a:t>projects.</a:t>
            </a:r>
          </a:p>
          <a:p>
            <a:pPr algn="ctr"/>
            <a:r>
              <a:rPr lang="en-GB" b="1" dirty="0" smtClean="0">
                <a:solidFill>
                  <a:schemeClr val="bg2">
                    <a:lumMod val="50000"/>
                  </a:schemeClr>
                </a:solidFill>
              </a:rPr>
              <a:t>How to break down the situation: </a:t>
            </a:r>
            <a:r>
              <a:rPr lang="en-GB" dirty="0" smtClean="0">
                <a:solidFill>
                  <a:schemeClr val="bg2">
                    <a:lumMod val="50000"/>
                  </a:schemeClr>
                </a:solidFill>
              </a:rPr>
              <a:t/>
            </a:r>
            <a:br>
              <a:rPr lang="en-GB" dirty="0" smtClean="0">
                <a:solidFill>
                  <a:schemeClr val="bg2">
                    <a:lumMod val="50000"/>
                  </a:schemeClr>
                </a:solidFill>
              </a:rPr>
            </a:br>
            <a:r>
              <a:rPr lang="en-GB" dirty="0" smtClean="0">
                <a:solidFill>
                  <a:schemeClr val="bg2">
                    <a:lumMod val="50000"/>
                  </a:schemeClr>
                </a:solidFill>
              </a:rPr>
              <a:t> 	1. Break down activity types and choose a </a:t>
            </a:r>
            <a:r>
              <a:rPr lang="en-GB" dirty="0" err="1" smtClean="0">
                <a:solidFill>
                  <a:schemeClr val="bg2">
                    <a:lumMod val="50000"/>
                  </a:schemeClr>
                </a:solidFill>
              </a:rPr>
              <a:t>color</a:t>
            </a:r>
            <a:r>
              <a:rPr lang="en-GB" dirty="0" smtClean="0">
                <a:solidFill>
                  <a:schemeClr val="bg2">
                    <a:lumMod val="50000"/>
                  </a:schemeClr>
                </a:solidFill>
              </a:rPr>
              <a:t> or symbol to represent them  </a:t>
            </a:r>
            <a:br>
              <a:rPr lang="en-GB" dirty="0" smtClean="0">
                <a:solidFill>
                  <a:schemeClr val="bg2">
                    <a:lumMod val="50000"/>
                  </a:schemeClr>
                </a:solidFill>
              </a:rPr>
            </a:br>
            <a:r>
              <a:rPr lang="en-GB" dirty="0" smtClean="0">
                <a:solidFill>
                  <a:schemeClr val="bg2">
                    <a:lumMod val="50000"/>
                  </a:schemeClr>
                </a:solidFill>
              </a:rPr>
              <a:t>	2. Create a new </a:t>
            </a:r>
            <a:r>
              <a:rPr lang="en-GB" dirty="0" err="1" smtClean="0">
                <a:solidFill>
                  <a:schemeClr val="bg2">
                    <a:lumMod val="50000"/>
                  </a:schemeClr>
                </a:solidFill>
              </a:rPr>
              <a:t>color</a:t>
            </a:r>
            <a:r>
              <a:rPr lang="en-GB" dirty="0" smtClean="0">
                <a:solidFill>
                  <a:schemeClr val="bg2">
                    <a:lumMod val="50000"/>
                  </a:schemeClr>
                </a:solidFill>
              </a:rPr>
              <a:t> rule with an icon or symbol and </a:t>
            </a:r>
            <a:r>
              <a:rPr lang="en-GB" dirty="0" err="1" smtClean="0">
                <a:solidFill>
                  <a:schemeClr val="bg2">
                    <a:lumMod val="50000"/>
                  </a:schemeClr>
                </a:solidFill>
              </a:rPr>
              <a:t>color</a:t>
            </a:r>
            <a:r>
              <a:rPr lang="en-GB" dirty="0" smtClean="0">
                <a:solidFill>
                  <a:schemeClr val="bg2">
                    <a:lumMod val="50000"/>
                  </a:schemeClr>
                </a:solidFill>
              </a:rPr>
              <a:t> that can be viewed on the Gantt screen</a:t>
            </a:r>
          </a:p>
          <a:p>
            <a:r>
              <a:rPr lang="en-GB" dirty="0">
                <a:solidFill>
                  <a:schemeClr val="accent4"/>
                </a:solidFill>
              </a:rPr>
              <a:t>	</a:t>
            </a:r>
          </a:p>
        </p:txBody>
      </p:sp>
      <p:sp>
        <p:nvSpPr>
          <p:cNvPr id="7" name="Oval 6"/>
          <p:cNvSpPr/>
          <p:nvPr/>
        </p:nvSpPr>
        <p:spPr>
          <a:xfrm>
            <a:off x="8520654" y="1249954"/>
            <a:ext cx="294640" cy="264160"/>
          </a:xfrm>
          <a:prstGeom prst="ellipse">
            <a:avLst/>
          </a:prstGeom>
          <a:solidFill>
            <a:schemeClr val="bg2">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8" name="Oval 7"/>
          <p:cNvSpPr/>
          <p:nvPr/>
        </p:nvSpPr>
        <p:spPr>
          <a:xfrm flipH="1">
            <a:off x="4701092" y="1887284"/>
            <a:ext cx="312569" cy="264160"/>
          </a:xfrm>
          <a:prstGeom prst="ellipse">
            <a:avLst/>
          </a:prstGeom>
          <a:solidFill>
            <a:schemeClr val="bg2">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21574503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38922" y="0"/>
            <a:ext cx="5334856" cy="584775"/>
          </a:xfrm>
          <a:prstGeom prst="rect">
            <a:avLst/>
          </a:prstGeom>
        </p:spPr>
        <p:txBody>
          <a:bodyPr wrap="square">
            <a:spAutoFit/>
          </a:bodyPr>
          <a:lstStyle/>
          <a:p>
            <a:r>
              <a:rPr lang="en-US" sz="3200" dirty="0">
                <a:solidFill>
                  <a:srgbClr val="C00000"/>
                </a:solidFill>
                <a:latin typeface="Arial" pitchFamily="34" charset="0"/>
                <a:cs typeface="Arial" pitchFamily="34" charset="0"/>
              </a:rPr>
              <a:t>Creating new colors rules</a:t>
            </a:r>
            <a:endParaRPr lang="en-US" sz="3200" dirty="0">
              <a:solidFill>
                <a:srgbClr val="C00000"/>
              </a:solidFill>
            </a:endParaRPr>
          </a:p>
        </p:txBody>
      </p:sp>
      <p:sp>
        <p:nvSpPr>
          <p:cNvPr id="3" name="Espace réservé du contenu 5"/>
          <p:cNvSpPr txBox="1">
            <a:spLocks/>
          </p:cNvSpPr>
          <p:nvPr/>
        </p:nvSpPr>
        <p:spPr>
          <a:xfrm>
            <a:off x="1238922" y="882127"/>
            <a:ext cx="9378876" cy="5199495"/>
          </a:xfrm>
          <a:prstGeom prst="rect">
            <a:avLst/>
          </a:prstGeom>
        </p:spPr>
        <p:style>
          <a:lnRef idx="2">
            <a:schemeClr val="accent3"/>
          </a:lnRef>
          <a:fillRef idx="1">
            <a:schemeClr val="lt1"/>
          </a:fillRef>
          <a:effectRef idx="0">
            <a:schemeClr val="accent3"/>
          </a:effectRef>
          <a:fontRef idx="minor">
            <a:schemeClr val="dk1"/>
          </a:fontRef>
        </p:style>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smtClean="0">
                <a:solidFill>
                  <a:schemeClr val="bg2">
                    <a:lumMod val="50000"/>
                  </a:schemeClr>
                </a:solidFill>
                <a:latin typeface="Arial" pitchFamily="34" charset="0"/>
                <a:cs typeface="Arial" pitchFamily="34" charset="0"/>
              </a:rPr>
              <a:t>To create a new color rule navigate to the </a:t>
            </a:r>
            <a:r>
              <a:rPr lang="en-US" sz="1800" b="1" dirty="0" smtClean="0">
                <a:solidFill>
                  <a:schemeClr val="bg2">
                    <a:lumMod val="50000"/>
                  </a:schemeClr>
                </a:solidFill>
                <a:latin typeface="Arial" pitchFamily="34" charset="0"/>
                <a:cs typeface="Arial" pitchFamily="34" charset="0"/>
              </a:rPr>
              <a:t>Administration</a:t>
            </a:r>
            <a:r>
              <a:rPr lang="en-US" sz="1800" dirty="0" smtClean="0">
                <a:solidFill>
                  <a:schemeClr val="bg2">
                    <a:lumMod val="50000"/>
                  </a:schemeClr>
                </a:solidFill>
                <a:effectLst>
                  <a:outerShdw blurRad="38100" dist="38100" dir="2700000" algn="tl">
                    <a:srgbClr val="000000">
                      <a:alpha val="43137"/>
                    </a:srgbClr>
                  </a:outerShdw>
                </a:effectLst>
                <a:latin typeface="Arial" pitchFamily="34" charset="0"/>
                <a:cs typeface="Arial" pitchFamily="34" charset="0"/>
              </a:rPr>
              <a:t> </a:t>
            </a:r>
            <a:r>
              <a:rPr lang="en-US" sz="1800" dirty="0" smtClean="0">
                <a:solidFill>
                  <a:schemeClr val="bg2">
                    <a:lumMod val="50000"/>
                  </a:schemeClr>
                </a:solidFill>
                <a:latin typeface="Arial" pitchFamily="34" charset="0"/>
                <a:cs typeface="Arial" pitchFamily="34" charset="0"/>
              </a:rPr>
              <a:t>&gt; </a:t>
            </a:r>
            <a:r>
              <a:rPr lang="en-US" sz="1800" b="1" dirty="0" smtClean="0">
                <a:solidFill>
                  <a:schemeClr val="bg2">
                    <a:lumMod val="50000"/>
                  </a:schemeClr>
                </a:solidFill>
                <a:latin typeface="Arial" pitchFamily="34" charset="0"/>
                <a:cs typeface="Arial" pitchFamily="34" charset="0"/>
              </a:rPr>
              <a:t>Data </a:t>
            </a:r>
            <a:r>
              <a:rPr lang="en-US" sz="1800" dirty="0" smtClean="0">
                <a:solidFill>
                  <a:schemeClr val="bg2">
                    <a:lumMod val="50000"/>
                  </a:schemeClr>
                </a:solidFill>
                <a:latin typeface="Arial" pitchFamily="34" charset="0"/>
                <a:cs typeface="Arial" pitchFamily="34" charset="0"/>
              </a:rPr>
              <a:t>page.</a:t>
            </a:r>
          </a:p>
          <a:p>
            <a:r>
              <a:rPr lang="en-US" sz="1800" dirty="0" smtClean="0">
                <a:solidFill>
                  <a:schemeClr val="bg2">
                    <a:lumMod val="50000"/>
                  </a:schemeClr>
                </a:solidFill>
                <a:latin typeface="Arial" pitchFamily="34" charset="0"/>
                <a:cs typeface="Arial" pitchFamily="34" charset="0"/>
              </a:rPr>
              <a:t>In the </a:t>
            </a:r>
            <a:r>
              <a:rPr lang="en-US" sz="1800" b="1" dirty="0" smtClean="0">
                <a:solidFill>
                  <a:schemeClr val="bg2">
                    <a:lumMod val="50000"/>
                  </a:schemeClr>
                </a:solidFill>
                <a:latin typeface="Arial" pitchFamily="34" charset="0"/>
                <a:cs typeface="Arial" pitchFamily="34" charset="0"/>
              </a:rPr>
              <a:t>Object type </a:t>
            </a:r>
            <a:r>
              <a:rPr lang="en-US" sz="1800" dirty="0" smtClean="0">
                <a:solidFill>
                  <a:schemeClr val="bg2">
                    <a:lumMod val="50000"/>
                  </a:schemeClr>
                </a:solidFill>
                <a:latin typeface="Arial" pitchFamily="34" charset="0"/>
                <a:cs typeface="Arial" pitchFamily="34" charset="0"/>
              </a:rPr>
              <a:t>field select </a:t>
            </a:r>
            <a:r>
              <a:rPr lang="en-US" sz="1800" b="1" dirty="0" smtClean="0">
                <a:solidFill>
                  <a:schemeClr val="bg2">
                    <a:lumMod val="50000"/>
                  </a:schemeClr>
                </a:solidFill>
                <a:latin typeface="Arial" pitchFamily="34" charset="0"/>
                <a:cs typeface="Arial" pitchFamily="34" charset="0"/>
              </a:rPr>
              <a:t>Colors rules </a:t>
            </a:r>
            <a:r>
              <a:rPr lang="en-US" sz="1800" dirty="0" smtClean="0">
                <a:solidFill>
                  <a:schemeClr val="bg2">
                    <a:lumMod val="50000"/>
                  </a:schemeClr>
                </a:solidFill>
                <a:latin typeface="Arial" pitchFamily="34" charset="0"/>
                <a:cs typeface="Arial" pitchFamily="34" charset="0"/>
              </a:rPr>
              <a:t>to display the Colors management rules table.</a:t>
            </a:r>
          </a:p>
          <a:p>
            <a:r>
              <a:rPr lang="en-US" sz="1800" dirty="0" smtClean="0">
                <a:solidFill>
                  <a:schemeClr val="bg2">
                    <a:lumMod val="50000"/>
                  </a:schemeClr>
                </a:solidFill>
                <a:latin typeface="Arial" pitchFamily="34" charset="0"/>
                <a:cs typeface="Arial" pitchFamily="34" charset="0"/>
              </a:rPr>
              <a:t>Click the </a:t>
            </a:r>
            <a:r>
              <a:rPr lang="en-US" sz="1800" b="1" dirty="0" smtClean="0">
                <a:solidFill>
                  <a:schemeClr val="bg2">
                    <a:lumMod val="50000"/>
                  </a:schemeClr>
                </a:solidFill>
                <a:latin typeface="Arial" pitchFamily="34" charset="0"/>
                <a:cs typeface="Arial" pitchFamily="34" charset="0"/>
              </a:rPr>
              <a:t>New</a:t>
            </a:r>
            <a:r>
              <a:rPr lang="en-US" sz="1800" dirty="0" smtClean="0">
                <a:solidFill>
                  <a:schemeClr val="bg2">
                    <a:lumMod val="50000"/>
                  </a:schemeClr>
                </a:solidFill>
                <a:latin typeface="Arial" pitchFamily="34" charset="0"/>
                <a:cs typeface="Arial" pitchFamily="34" charset="0"/>
              </a:rPr>
              <a:t> button to display the </a:t>
            </a:r>
            <a:r>
              <a:rPr lang="en-US" sz="1800" b="1" dirty="0" smtClean="0">
                <a:solidFill>
                  <a:schemeClr val="bg2">
                    <a:lumMod val="50000"/>
                  </a:schemeClr>
                </a:solidFill>
                <a:latin typeface="Arial" pitchFamily="34" charset="0"/>
                <a:cs typeface="Arial" pitchFamily="34" charset="0"/>
              </a:rPr>
              <a:t>Colors management rules</a:t>
            </a:r>
            <a:r>
              <a:rPr lang="en-US" sz="1800" dirty="0" smtClean="0">
                <a:solidFill>
                  <a:schemeClr val="bg2">
                    <a:lumMod val="50000"/>
                  </a:schemeClr>
                </a:solidFill>
                <a:latin typeface="Arial" pitchFamily="34" charset="0"/>
                <a:cs typeface="Arial" pitchFamily="34" charset="0"/>
              </a:rPr>
              <a:t> creation dialog</a:t>
            </a:r>
            <a:r>
              <a:rPr lang="en-US" sz="1800" dirty="0" smtClean="0">
                <a:latin typeface="Arial" pitchFamily="34" charset="0"/>
                <a:cs typeface="Arial" pitchFamily="34" charset="0"/>
              </a:rPr>
              <a:t>. </a:t>
            </a:r>
          </a:p>
          <a:p>
            <a:endParaRPr lang="en-US" dirty="0">
              <a:latin typeface="Arial" pitchFamily="34" charset="0"/>
              <a:cs typeface="Arial" pitchFamily="34" charset="0"/>
            </a:endParaRPr>
          </a:p>
        </p:txBody>
      </p:sp>
      <p:pic>
        <p:nvPicPr>
          <p:cNvPr id="4" name="Picture 3"/>
          <p:cNvPicPr>
            <a:picLocks noChangeAspect="1" noChangeArrowheads="1"/>
          </p:cNvPicPr>
          <p:nvPr/>
        </p:nvPicPr>
        <p:blipFill>
          <a:blip r:embed="rId2"/>
          <a:srcRect/>
          <a:stretch>
            <a:fillRect/>
          </a:stretch>
        </p:blipFill>
        <p:spPr bwMode="auto">
          <a:xfrm>
            <a:off x="1392393" y="2707017"/>
            <a:ext cx="9022081" cy="1828800"/>
          </a:xfrm>
          <a:prstGeom prst="rect">
            <a:avLst/>
          </a:prstGeom>
          <a:noFill/>
          <a:ln w="9525">
            <a:noFill/>
            <a:miter lim="800000"/>
            <a:headEnd/>
            <a:tailEnd/>
          </a:ln>
        </p:spPr>
      </p:pic>
    </p:spTree>
    <p:extLst>
      <p:ext uri="{BB962C8B-B14F-4D97-AF65-F5344CB8AC3E}">
        <p14:creationId xmlns:p14="http://schemas.microsoft.com/office/powerpoint/2010/main" val="7166793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0131" y="0"/>
            <a:ext cx="4382225" cy="584775"/>
          </a:xfrm>
          <a:prstGeom prst="rect">
            <a:avLst/>
          </a:prstGeom>
        </p:spPr>
        <p:txBody>
          <a:bodyPr wrap="none">
            <a:spAutoFit/>
          </a:bodyPr>
          <a:lstStyle/>
          <a:p>
            <a:r>
              <a:rPr lang="en-US" sz="3200" dirty="0">
                <a:solidFill>
                  <a:srgbClr val="C00000"/>
                </a:solidFill>
              </a:rPr>
              <a:t>Creating new colors rules</a:t>
            </a:r>
          </a:p>
        </p:txBody>
      </p:sp>
      <p:sp>
        <p:nvSpPr>
          <p:cNvPr id="3" name="ZoneTexte 11"/>
          <p:cNvSpPr txBox="1"/>
          <p:nvPr/>
        </p:nvSpPr>
        <p:spPr>
          <a:xfrm>
            <a:off x="910130" y="623184"/>
            <a:ext cx="3273653" cy="738664"/>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dirty="0"/>
              <a:t>1. Enter a </a:t>
            </a:r>
            <a:r>
              <a:rPr lang="en-US" sz="1400" b="1" dirty="0"/>
              <a:t>Description</a:t>
            </a:r>
            <a:r>
              <a:rPr lang="en-US" sz="1400" dirty="0"/>
              <a:t>. </a:t>
            </a:r>
          </a:p>
          <a:p>
            <a:r>
              <a:rPr lang="en-US" sz="1400" b="1" dirty="0"/>
              <a:t>Name</a:t>
            </a:r>
            <a:r>
              <a:rPr lang="en-US" sz="1400" dirty="0"/>
              <a:t> is automatically created and corresponds to the object </a:t>
            </a:r>
            <a:r>
              <a:rPr lang="en-US" sz="1400" b="1" dirty="0"/>
              <a:t>ONB.</a:t>
            </a:r>
          </a:p>
        </p:txBody>
      </p:sp>
      <p:sp>
        <p:nvSpPr>
          <p:cNvPr id="4" name="ZoneTexte 15"/>
          <p:cNvSpPr txBox="1"/>
          <p:nvPr/>
        </p:nvSpPr>
        <p:spPr>
          <a:xfrm>
            <a:off x="6268386" y="623184"/>
            <a:ext cx="3352800" cy="52322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dirty="0"/>
              <a:t>2. The rule with the lowest </a:t>
            </a:r>
            <a:r>
              <a:rPr lang="en-US" sz="1400" b="1" dirty="0"/>
              <a:t>priority</a:t>
            </a:r>
            <a:r>
              <a:rPr lang="en-US" sz="1400" dirty="0"/>
              <a:t> will be applied first.</a:t>
            </a:r>
          </a:p>
        </p:txBody>
      </p:sp>
      <p:pic>
        <p:nvPicPr>
          <p:cNvPr id="5" name="Picture 2"/>
          <p:cNvPicPr>
            <a:picLocks noChangeAspect="1" noChangeArrowheads="1"/>
          </p:cNvPicPr>
          <p:nvPr/>
        </p:nvPicPr>
        <p:blipFill>
          <a:blip r:embed="rId2"/>
          <a:srcRect/>
          <a:stretch>
            <a:fillRect/>
          </a:stretch>
        </p:blipFill>
        <p:spPr bwMode="auto">
          <a:xfrm>
            <a:off x="2288772" y="1361848"/>
            <a:ext cx="4945060" cy="3995928"/>
          </a:xfrm>
          <a:prstGeom prst="rect">
            <a:avLst/>
          </a:prstGeom>
          <a:noFill/>
          <a:ln w="9525">
            <a:noFill/>
            <a:miter lim="800000"/>
            <a:headEnd/>
            <a:tailEnd/>
          </a:ln>
        </p:spPr>
      </p:pic>
      <p:sp>
        <p:nvSpPr>
          <p:cNvPr id="7" name="ZoneTexte 28"/>
          <p:cNvSpPr txBox="1"/>
          <p:nvPr/>
        </p:nvSpPr>
        <p:spPr>
          <a:xfrm>
            <a:off x="89948" y="2842470"/>
            <a:ext cx="1919330" cy="1600438"/>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dirty="0"/>
              <a:t>3. Select the </a:t>
            </a:r>
            <a:r>
              <a:rPr lang="en-US" sz="1400" b="1" dirty="0"/>
              <a:t>Breakdown structure </a:t>
            </a:r>
            <a:r>
              <a:rPr lang="en-US" sz="1400" dirty="0"/>
              <a:t>on which you want to apply the rule.</a:t>
            </a:r>
          </a:p>
          <a:p>
            <a:r>
              <a:rPr lang="en-US" sz="1400" dirty="0"/>
              <a:t>Here, the rule will be applied on an </a:t>
            </a:r>
            <a:r>
              <a:rPr lang="en-US" sz="1400" dirty="0">
                <a:solidFill>
                  <a:schemeClr val="accent6">
                    <a:lumMod val="60000"/>
                    <a:lumOff val="40000"/>
                  </a:schemeClr>
                </a:solidFill>
              </a:rPr>
              <a:t>activity type</a:t>
            </a:r>
            <a:r>
              <a:rPr lang="en-US" sz="1400" dirty="0"/>
              <a:t>.</a:t>
            </a:r>
          </a:p>
        </p:txBody>
      </p:sp>
      <p:sp>
        <p:nvSpPr>
          <p:cNvPr id="8" name="ZoneTexte 33"/>
          <p:cNvSpPr txBox="1"/>
          <p:nvPr/>
        </p:nvSpPr>
        <p:spPr>
          <a:xfrm>
            <a:off x="7868530" y="2667314"/>
            <a:ext cx="1703559" cy="1384995"/>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dirty="0"/>
              <a:t>4. Select the </a:t>
            </a:r>
            <a:r>
              <a:rPr lang="en-US" sz="1400" b="1" dirty="0"/>
              <a:t>Breakdown structure value </a:t>
            </a:r>
            <a:r>
              <a:rPr lang="en-US" sz="1400" dirty="0"/>
              <a:t>on which you want to apply the rule (e.g. activity type </a:t>
            </a:r>
            <a:r>
              <a:rPr lang="en-US" sz="1400" dirty="0">
                <a:solidFill>
                  <a:schemeClr val="accent6">
                    <a:lumMod val="60000"/>
                    <a:lumOff val="40000"/>
                  </a:schemeClr>
                </a:solidFill>
              </a:rPr>
              <a:t>A14</a:t>
            </a:r>
            <a:r>
              <a:rPr lang="en-US" sz="1400" dirty="0"/>
              <a:t>)</a:t>
            </a:r>
          </a:p>
        </p:txBody>
      </p:sp>
      <p:sp>
        <p:nvSpPr>
          <p:cNvPr id="9" name="ZoneTexte 22"/>
          <p:cNvSpPr txBox="1"/>
          <p:nvPr/>
        </p:nvSpPr>
        <p:spPr>
          <a:xfrm>
            <a:off x="2546956" y="5673175"/>
            <a:ext cx="5029200" cy="738664"/>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dirty="0"/>
              <a:t>5. Select a </a:t>
            </a:r>
            <a:r>
              <a:rPr lang="en-US" sz="1400" b="1" dirty="0"/>
              <a:t>Shape</a:t>
            </a:r>
            <a:r>
              <a:rPr lang="en-US" sz="1400" dirty="0"/>
              <a:t> and a </a:t>
            </a:r>
            <a:r>
              <a:rPr lang="en-US" sz="1400" b="1" dirty="0"/>
              <a:t>Color</a:t>
            </a:r>
            <a:r>
              <a:rPr lang="en-US" sz="1400" dirty="0"/>
              <a:t> for the element of the </a:t>
            </a:r>
            <a:r>
              <a:rPr lang="en-US" sz="1400" b="1" dirty="0"/>
              <a:t>Gantt</a:t>
            </a:r>
            <a:r>
              <a:rPr lang="en-US" sz="1400" dirty="0"/>
              <a:t> representing this activity.</a:t>
            </a:r>
          </a:p>
          <a:p>
            <a:r>
              <a:rPr lang="en-US" sz="1400" dirty="0"/>
              <a:t>The defined </a:t>
            </a:r>
            <a:r>
              <a:rPr lang="en-US" sz="1400" b="1" dirty="0"/>
              <a:t>Font</a:t>
            </a:r>
            <a:r>
              <a:rPr lang="en-US" sz="1400" dirty="0"/>
              <a:t> will be applied in the table.</a:t>
            </a:r>
          </a:p>
        </p:txBody>
      </p:sp>
      <p:sp>
        <p:nvSpPr>
          <p:cNvPr id="10" name="Rectangle 9"/>
          <p:cNvSpPr/>
          <p:nvPr/>
        </p:nvSpPr>
        <p:spPr>
          <a:xfrm>
            <a:off x="2348022" y="4442908"/>
            <a:ext cx="4834877" cy="914868"/>
          </a:xfrm>
          <a:prstGeom prst="rect">
            <a:avLst/>
          </a:prstGeom>
          <a:ln>
            <a:solidFill>
              <a:srgbClr val="FF0000"/>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p:cNvCxnSpPr/>
          <p:nvPr/>
        </p:nvCxnSpPr>
        <p:spPr>
          <a:xfrm>
            <a:off x="1907877" y="1429952"/>
            <a:ext cx="423322" cy="375592"/>
          </a:xfrm>
          <a:prstGeom prst="bentConnector3">
            <a:avLst>
              <a:gd name="adj1" fmla="val -590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endCxn id="29" idx="3"/>
          </p:cNvCxnSpPr>
          <p:nvPr/>
        </p:nvCxnSpPr>
        <p:spPr>
          <a:xfrm rot="10800000" flipV="1">
            <a:off x="6268386" y="1146402"/>
            <a:ext cx="1896670" cy="676545"/>
          </a:xfrm>
          <a:prstGeom prst="bentConnector3">
            <a:avLst>
              <a:gd name="adj1" fmla="val -161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a:off x="7140706" y="2239899"/>
            <a:ext cx="804081" cy="802023"/>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1984046" y="3107922"/>
            <a:ext cx="304726" cy="947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rot="16200000" flipV="1">
            <a:off x="4476445" y="5388318"/>
            <a:ext cx="434201" cy="1355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802449" y="2150115"/>
            <a:ext cx="2380450" cy="216567"/>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348022" y="2150115"/>
            <a:ext cx="2413281" cy="216567"/>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802448" y="1677247"/>
            <a:ext cx="1465938" cy="291401"/>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348022" y="1656678"/>
            <a:ext cx="2413281" cy="277993"/>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65497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13721" y="9202"/>
            <a:ext cx="2442913" cy="584775"/>
          </a:xfrm>
          <a:prstGeom prst="rect">
            <a:avLst/>
          </a:prstGeom>
        </p:spPr>
        <p:txBody>
          <a:bodyPr wrap="none">
            <a:spAutoFit/>
          </a:bodyPr>
          <a:lstStyle/>
          <a:p>
            <a:r>
              <a:rPr lang="en-US" sz="3200" dirty="0">
                <a:solidFill>
                  <a:srgbClr val="C00000"/>
                </a:solidFill>
              </a:rPr>
              <a:t>View in Gantt</a:t>
            </a:r>
          </a:p>
        </p:txBody>
      </p:sp>
      <p:sp>
        <p:nvSpPr>
          <p:cNvPr id="7" name="ZoneTexte 31"/>
          <p:cNvSpPr txBox="1"/>
          <p:nvPr/>
        </p:nvSpPr>
        <p:spPr>
          <a:xfrm>
            <a:off x="1126325" y="757188"/>
            <a:ext cx="1886712" cy="6463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dirty="0"/>
              <a:t>Rule definition</a:t>
            </a:r>
          </a:p>
          <a:p>
            <a:r>
              <a:rPr lang="en-US" dirty="0"/>
              <a:t>Ex. With symbol</a:t>
            </a:r>
          </a:p>
        </p:txBody>
      </p:sp>
      <p:pic>
        <p:nvPicPr>
          <p:cNvPr id="8" name="Picture 3"/>
          <p:cNvPicPr>
            <a:picLocks noChangeAspect="1" noChangeArrowheads="1"/>
          </p:cNvPicPr>
          <p:nvPr/>
        </p:nvPicPr>
        <p:blipFill>
          <a:blip r:embed="rId2"/>
          <a:srcRect/>
          <a:stretch>
            <a:fillRect/>
          </a:stretch>
        </p:blipFill>
        <p:spPr bwMode="auto">
          <a:xfrm>
            <a:off x="3159688" y="706224"/>
            <a:ext cx="4572000" cy="3687097"/>
          </a:xfrm>
          <a:prstGeom prst="rect">
            <a:avLst/>
          </a:prstGeom>
          <a:noFill/>
          <a:ln w="9525">
            <a:noFill/>
            <a:miter lim="800000"/>
            <a:headEnd/>
            <a:tailEnd/>
          </a:ln>
        </p:spPr>
      </p:pic>
      <p:sp>
        <p:nvSpPr>
          <p:cNvPr id="9" name="ZoneTexte 39"/>
          <p:cNvSpPr txBox="1"/>
          <p:nvPr/>
        </p:nvSpPr>
        <p:spPr>
          <a:xfrm>
            <a:off x="7983842" y="2558062"/>
            <a:ext cx="2723703" cy="92333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dirty="0"/>
              <a:t>The rule is only applied on activity of </a:t>
            </a:r>
            <a:r>
              <a:rPr lang="en-US" b="1" dirty="0"/>
              <a:t>type </a:t>
            </a:r>
            <a:r>
              <a:rPr lang="en-US" b="1" dirty="0">
                <a:solidFill>
                  <a:srgbClr val="C00000"/>
                </a:solidFill>
              </a:rPr>
              <a:t>A14 </a:t>
            </a:r>
            <a:r>
              <a:rPr lang="en-US" dirty="0"/>
              <a:t>which </a:t>
            </a:r>
            <a:r>
              <a:rPr lang="en-US" b="1" dirty="0"/>
              <a:t>Description</a:t>
            </a:r>
            <a:r>
              <a:rPr lang="en-US" dirty="0"/>
              <a:t> is Testing.</a:t>
            </a:r>
          </a:p>
        </p:txBody>
      </p:sp>
      <p:sp>
        <p:nvSpPr>
          <p:cNvPr id="10" name="ZoneTexte 32"/>
          <p:cNvSpPr txBox="1"/>
          <p:nvPr/>
        </p:nvSpPr>
        <p:spPr>
          <a:xfrm>
            <a:off x="744506" y="3538550"/>
            <a:ext cx="1738429" cy="92333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dirty="0"/>
              <a:t>Result: Rule rendering in Gantt</a:t>
            </a:r>
          </a:p>
        </p:txBody>
      </p:sp>
      <p:pic>
        <p:nvPicPr>
          <p:cNvPr id="11" name="Picture 4"/>
          <p:cNvPicPr>
            <a:picLocks noChangeAspect="1" noChangeArrowheads="1"/>
          </p:cNvPicPr>
          <p:nvPr/>
        </p:nvPicPr>
        <p:blipFill>
          <a:blip r:embed="rId3"/>
          <a:srcRect/>
          <a:stretch>
            <a:fillRect/>
          </a:stretch>
        </p:blipFill>
        <p:spPr bwMode="auto">
          <a:xfrm>
            <a:off x="1392863" y="4522148"/>
            <a:ext cx="8836764" cy="1499616"/>
          </a:xfrm>
          <a:prstGeom prst="rect">
            <a:avLst/>
          </a:prstGeom>
          <a:noFill/>
          <a:ln w="9525">
            <a:solidFill>
              <a:schemeClr val="accent1"/>
            </a:solidFill>
            <a:prstDash val="sysDash"/>
            <a:miter lim="800000"/>
            <a:headEnd/>
            <a:tailEnd/>
          </a:ln>
        </p:spPr>
      </p:pic>
      <p:sp>
        <p:nvSpPr>
          <p:cNvPr id="12" name="Rectangle 11"/>
          <p:cNvSpPr/>
          <p:nvPr/>
        </p:nvSpPr>
        <p:spPr>
          <a:xfrm>
            <a:off x="3259567" y="2388198"/>
            <a:ext cx="4399878" cy="26026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p:cNvCxnSpPr>
            <a:endCxn id="12" idx="3"/>
          </p:cNvCxnSpPr>
          <p:nvPr/>
        </p:nvCxnSpPr>
        <p:spPr>
          <a:xfrm rot="10800000">
            <a:off x="7659446" y="2518332"/>
            <a:ext cx="1237129" cy="130134"/>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7599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14182" y="0"/>
            <a:ext cx="2442913" cy="584775"/>
          </a:xfrm>
          <a:prstGeom prst="rect">
            <a:avLst/>
          </a:prstGeom>
        </p:spPr>
        <p:txBody>
          <a:bodyPr wrap="none">
            <a:spAutoFit/>
          </a:bodyPr>
          <a:lstStyle/>
          <a:p>
            <a:r>
              <a:rPr lang="en-US" sz="3200" dirty="0">
                <a:solidFill>
                  <a:srgbClr val="C00000"/>
                </a:solidFill>
              </a:rPr>
              <a:t>View in Gantt</a:t>
            </a:r>
          </a:p>
        </p:txBody>
      </p:sp>
      <p:sp>
        <p:nvSpPr>
          <p:cNvPr id="3" name="ZoneTexte 31"/>
          <p:cNvSpPr txBox="1"/>
          <p:nvPr/>
        </p:nvSpPr>
        <p:spPr>
          <a:xfrm>
            <a:off x="1162723" y="709108"/>
            <a:ext cx="1648968" cy="6463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dirty="0"/>
              <a:t>Rule definition</a:t>
            </a:r>
          </a:p>
          <a:p>
            <a:r>
              <a:rPr lang="en-US" dirty="0"/>
              <a:t>Ex. with Icon</a:t>
            </a:r>
          </a:p>
        </p:txBody>
      </p:sp>
      <p:pic>
        <p:nvPicPr>
          <p:cNvPr id="4" name="Picture 2"/>
          <p:cNvPicPr>
            <a:picLocks noChangeAspect="1" noChangeArrowheads="1"/>
          </p:cNvPicPr>
          <p:nvPr/>
        </p:nvPicPr>
        <p:blipFill>
          <a:blip r:embed="rId2"/>
          <a:srcRect/>
          <a:stretch>
            <a:fillRect/>
          </a:stretch>
        </p:blipFill>
        <p:spPr bwMode="auto">
          <a:xfrm>
            <a:off x="2950078" y="1032273"/>
            <a:ext cx="4716780" cy="3810000"/>
          </a:xfrm>
          <a:prstGeom prst="rect">
            <a:avLst/>
          </a:prstGeom>
          <a:noFill/>
          <a:ln w="9525">
            <a:noFill/>
            <a:miter lim="800000"/>
            <a:headEnd/>
            <a:tailEnd/>
          </a:ln>
        </p:spPr>
      </p:pic>
      <p:sp>
        <p:nvSpPr>
          <p:cNvPr id="5" name="ZoneTexte 32"/>
          <p:cNvSpPr txBox="1"/>
          <p:nvPr/>
        </p:nvSpPr>
        <p:spPr>
          <a:xfrm>
            <a:off x="767413" y="4216536"/>
            <a:ext cx="1738429" cy="6463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dirty="0"/>
              <a:t>Rule rendering in Gantt</a:t>
            </a:r>
          </a:p>
        </p:txBody>
      </p:sp>
      <p:sp>
        <p:nvSpPr>
          <p:cNvPr id="6" name="ZoneTexte 39"/>
          <p:cNvSpPr txBox="1"/>
          <p:nvPr/>
        </p:nvSpPr>
        <p:spPr>
          <a:xfrm>
            <a:off x="7962865" y="3893371"/>
            <a:ext cx="2543591" cy="6463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dirty="0"/>
              <a:t>The rule is only applied on activity of </a:t>
            </a:r>
            <a:r>
              <a:rPr lang="en-US" b="1" dirty="0"/>
              <a:t>type </a:t>
            </a:r>
            <a:r>
              <a:rPr lang="en-US" b="1" dirty="0">
                <a:solidFill>
                  <a:srgbClr val="C00000"/>
                </a:solidFill>
              </a:rPr>
              <a:t>A04</a:t>
            </a:r>
            <a:r>
              <a:rPr lang="en-US" dirty="0"/>
              <a:t>.</a:t>
            </a:r>
          </a:p>
        </p:txBody>
      </p:sp>
      <p:pic>
        <p:nvPicPr>
          <p:cNvPr id="7" name="Picture 3"/>
          <p:cNvPicPr>
            <a:picLocks noChangeAspect="1" noChangeArrowheads="1"/>
          </p:cNvPicPr>
          <p:nvPr/>
        </p:nvPicPr>
        <p:blipFill>
          <a:blip r:embed="rId3"/>
          <a:srcRect/>
          <a:stretch>
            <a:fillRect/>
          </a:stretch>
        </p:blipFill>
        <p:spPr bwMode="auto">
          <a:xfrm>
            <a:off x="1162723" y="4842273"/>
            <a:ext cx="8686800" cy="1321433"/>
          </a:xfrm>
          <a:prstGeom prst="rect">
            <a:avLst/>
          </a:prstGeom>
          <a:noFill/>
          <a:ln w="9525">
            <a:noFill/>
            <a:miter lim="800000"/>
            <a:headEnd/>
            <a:tailEnd/>
          </a:ln>
        </p:spPr>
      </p:pic>
    </p:spTree>
    <p:extLst>
      <p:ext uri="{BB962C8B-B14F-4D97-AF65-F5344CB8AC3E}">
        <p14:creationId xmlns:p14="http://schemas.microsoft.com/office/powerpoint/2010/main" val="35813080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33199" y="0"/>
            <a:ext cx="5943366" cy="584775"/>
          </a:xfrm>
          <a:prstGeom prst="rect">
            <a:avLst/>
          </a:prstGeom>
        </p:spPr>
        <p:txBody>
          <a:bodyPr wrap="square">
            <a:spAutoFit/>
          </a:bodyPr>
          <a:lstStyle/>
          <a:p>
            <a:r>
              <a:rPr lang="en-US" sz="3200" dirty="0">
                <a:solidFill>
                  <a:srgbClr val="C00000"/>
                </a:solidFill>
              </a:rPr>
              <a:t>Image management - Scenario</a:t>
            </a:r>
          </a:p>
        </p:txBody>
      </p:sp>
      <p:sp>
        <p:nvSpPr>
          <p:cNvPr id="4" name="TextBox 3"/>
          <p:cNvSpPr txBox="1"/>
          <p:nvPr/>
        </p:nvSpPr>
        <p:spPr>
          <a:xfrm>
            <a:off x="1533199" y="649321"/>
            <a:ext cx="3058160" cy="523220"/>
          </a:xfrm>
          <a:prstGeom prst="rect">
            <a:avLst/>
          </a:prstGeom>
          <a:noFill/>
        </p:spPr>
        <p:txBody>
          <a:bodyPr wrap="square" rtlCol="0">
            <a:spAutoFit/>
          </a:bodyPr>
          <a:lstStyle/>
          <a:p>
            <a:r>
              <a:rPr lang="en-US" sz="2800" b="1" dirty="0">
                <a:solidFill>
                  <a:schemeClr val="tx2"/>
                </a:solidFill>
              </a:rPr>
              <a:t>Scenario</a:t>
            </a:r>
          </a:p>
        </p:txBody>
      </p:sp>
      <p:sp>
        <p:nvSpPr>
          <p:cNvPr id="5" name="Rectangle: Rounded Corners 2"/>
          <p:cNvSpPr/>
          <p:nvPr/>
        </p:nvSpPr>
        <p:spPr>
          <a:xfrm>
            <a:off x="1533199" y="1237087"/>
            <a:ext cx="10210764" cy="16399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2">
                    <a:lumMod val="50000"/>
                  </a:schemeClr>
                </a:solidFill>
              </a:rPr>
              <a:t>While the </a:t>
            </a:r>
            <a:r>
              <a:rPr lang="en-GB" dirty="0" err="1">
                <a:solidFill>
                  <a:schemeClr val="bg2">
                    <a:lumMod val="50000"/>
                  </a:schemeClr>
                </a:solidFill>
              </a:rPr>
              <a:t>colors</a:t>
            </a:r>
            <a:r>
              <a:rPr lang="en-GB" dirty="0">
                <a:solidFill>
                  <a:schemeClr val="bg2">
                    <a:lumMod val="50000"/>
                  </a:schemeClr>
                </a:solidFill>
              </a:rPr>
              <a:t> are working great for the activities, is there a way to add more visual elements on the list of projects or even </a:t>
            </a:r>
            <a:r>
              <a:rPr lang="en-GB" b="1" dirty="0">
                <a:solidFill>
                  <a:schemeClr val="bg2">
                    <a:lumMod val="50000"/>
                  </a:schemeClr>
                </a:solidFill>
              </a:rPr>
              <a:t>status reports</a:t>
            </a:r>
            <a:r>
              <a:rPr lang="en-GB" dirty="0">
                <a:solidFill>
                  <a:schemeClr val="bg2">
                    <a:lumMod val="50000"/>
                  </a:schemeClr>
                </a:solidFill>
              </a:rPr>
              <a:t>? Can we display more meaningful </a:t>
            </a:r>
            <a:r>
              <a:rPr lang="en-GB" b="1" dirty="0">
                <a:solidFill>
                  <a:schemeClr val="bg2">
                    <a:lumMod val="50000"/>
                  </a:schemeClr>
                </a:solidFill>
              </a:rPr>
              <a:t>symbols</a:t>
            </a:r>
            <a:r>
              <a:rPr lang="en-GB" dirty="0">
                <a:solidFill>
                  <a:schemeClr val="bg2">
                    <a:lumMod val="50000"/>
                  </a:schemeClr>
                </a:solidFill>
              </a:rPr>
              <a:t> for </a:t>
            </a:r>
            <a:r>
              <a:rPr lang="en-GB" b="1" dirty="0">
                <a:solidFill>
                  <a:schemeClr val="bg2">
                    <a:lumMod val="50000"/>
                  </a:schemeClr>
                </a:solidFill>
              </a:rPr>
              <a:t>project health </a:t>
            </a:r>
            <a:r>
              <a:rPr lang="en-GB" dirty="0">
                <a:solidFill>
                  <a:schemeClr val="bg2">
                    <a:lumMod val="50000"/>
                  </a:schemeClr>
                </a:solidFill>
              </a:rPr>
              <a:t>to show projects meeting targets </a:t>
            </a:r>
            <a:r>
              <a:rPr lang="en-US" dirty="0">
                <a:solidFill>
                  <a:schemeClr val="bg2">
                    <a:lumMod val="50000"/>
                  </a:schemeClr>
                </a:solidFill>
              </a:rPr>
              <a:t>and those that are not in the right direction (i.e. comparing EAC vs. BAC values)?</a:t>
            </a:r>
          </a:p>
        </p:txBody>
      </p:sp>
      <p:sp>
        <p:nvSpPr>
          <p:cNvPr id="6" name="Rectangle 5"/>
          <p:cNvSpPr/>
          <p:nvPr/>
        </p:nvSpPr>
        <p:spPr>
          <a:xfrm>
            <a:off x="1533199" y="2941624"/>
            <a:ext cx="1402243" cy="523220"/>
          </a:xfrm>
          <a:prstGeom prst="rect">
            <a:avLst/>
          </a:prstGeom>
        </p:spPr>
        <p:txBody>
          <a:bodyPr wrap="none">
            <a:spAutoFit/>
          </a:bodyPr>
          <a:lstStyle/>
          <a:p>
            <a:r>
              <a:rPr lang="en-US" sz="2800" b="1" dirty="0">
                <a:solidFill>
                  <a:schemeClr val="tx2"/>
                </a:solidFill>
              </a:rPr>
              <a:t>Analysis</a:t>
            </a:r>
          </a:p>
        </p:txBody>
      </p:sp>
      <p:sp>
        <p:nvSpPr>
          <p:cNvPr id="7" name="Rectangle: Rounded Corners 12"/>
          <p:cNvSpPr/>
          <p:nvPr/>
        </p:nvSpPr>
        <p:spPr>
          <a:xfrm>
            <a:off x="1520285" y="3419269"/>
            <a:ext cx="10223678" cy="269107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GB" dirty="0">
                <a:solidFill>
                  <a:schemeClr val="bg2">
                    <a:lumMod val="50000"/>
                  </a:schemeClr>
                </a:solidFill>
              </a:rPr>
              <a:t>Utilize new </a:t>
            </a:r>
            <a:r>
              <a:rPr lang="en-GB" b="1" dirty="0">
                <a:solidFill>
                  <a:srgbClr val="FF0000"/>
                </a:solidFill>
              </a:rPr>
              <a:t>image management </a:t>
            </a:r>
            <a:r>
              <a:rPr lang="en-GB" dirty="0">
                <a:solidFill>
                  <a:schemeClr val="bg2">
                    <a:lumMod val="50000"/>
                  </a:schemeClr>
                </a:solidFill>
              </a:rPr>
              <a:t>features to add a column on the Projects table. </a:t>
            </a:r>
          </a:p>
          <a:p>
            <a:endParaRPr lang="en-GB" dirty="0">
              <a:solidFill>
                <a:schemeClr val="bg2">
                  <a:lumMod val="50000"/>
                </a:schemeClr>
              </a:solidFill>
            </a:endParaRPr>
          </a:p>
          <a:p>
            <a:r>
              <a:rPr lang="en-GB" b="1" dirty="0">
                <a:solidFill>
                  <a:schemeClr val="bg2">
                    <a:lumMod val="50000"/>
                  </a:schemeClr>
                </a:solidFill>
              </a:rPr>
              <a:t>How to break down the situation: </a:t>
            </a:r>
            <a:r>
              <a:rPr lang="en-GB" dirty="0">
                <a:solidFill>
                  <a:schemeClr val="bg2">
                    <a:lumMod val="50000"/>
                  </a:schemeClr>
                </a:solidFill>
              </a:rPr>
              <a:t/>
            </a:r>
            <a:br>
              <a:rPr lang="en-GB" dirty="0">
                <a:solidFill>
                  <a:schemeClr val="bg2">
                    <a:lumMod val="50000"/>
                  </a:schemeClr>
                </a:solidFill>
              </a:rPr>
            </a:br>
            <a:r>
              <a:rPr lang="en-GB" dirty="0">
                <a:solidFill>
                  <a:schemeClr val="bg2">
                    <a:lumMod val="50000"/>
                  </a:schemeClr>
                </a:solidFill>
              </a:rPr>
              <a:t> 	1. Import images into the image bank</a:t>
            </a:r>
          </a:p>
          <a:p>
            <a:r>
              <a:rPr lang="en-GB" dirty="0">
                <a:solidFill>
                  <a:schemeClr val="bg2">
                    <a:lumMod val="50000"/>
                  </a:schemeClr>
                </a:solidFill>
              </a:rPr>
              <a:t>	2. Add a new symbolic field “Project Health” using these images</a:t>
            </a:r>
          </a:p>
          <a:p>
            <a:r>
              <a:rPr lang="en-GB" dirty="0">
                <a:solidFill>
                  <a:schemeClr val="bg2">
                    <a:lumMod val="50000"/>
                  </a:schemeClr>
                </a:solidFill>
              </a:rPr>
              <a:t>	3. Display status reports for each project</a:t>
            </a:r>
          </a:p>
        </p:txBody>
      </p:sp>
      <p:sp>
        <p:nvSpPr>
          <p:cNvPr id="8" name="Oval 7"/>
          <p:cNvSpPr/>
          <p:nvPr/>
        </p:nvSpPr>
        <p:spPr>
          <a:xfrm>
            <a:off x="4210242" y="1791963"/>
            <a:ext cx="294640" cy="264160"/>
          </a:xfrm>
          <a:prstGeom prst="ellipse">
            <a:avLst/>
          </a:prstGeom>
          <a:solidFill>
            <a:schemeClr val="bg2">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3</a:t>
            </a:r>
          </a:p>
        </p:txBody>
      </p:sp>
      <p:sp>
        <p:nvSpPr>
          <p:cNvPr id="9" name="Oval 8"/>
          <p:cNvSpPr/>
          <p:nvPr/>
        </p:nvSpPr>
        <p:spPr>
          <a:xfrm>
            <a:off x="8346174" y="1792922"/>
            <a:ext cx="294640" cy="264160"/>
          </a:xfrm>
          <a:prstGeom prst="ellipse">
            <a:avLst/>
          </a:prstGeom>
          <a:solidFill>
            <a:schemeClr val="bg2">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0" name="Oval 9"/>
          <p:cNvSpPr/>
          <p:nvPr/>
        </p:nvSpPr>
        <p:spPr>
          <a:xfrm>
            <a:off x="10238160" y="1763132"/>
            <a:ext cx="294640" cy="264160"/>
          </a:xfrm>
          <a:prstGeom prst="ellipse">
            <a:avLst/>
          </a:prstGeom>
          <a:solidFill>
            <a:schemeClr val="bg2">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2669608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4624" y="212197"/>
            <a:ext cx="3145709" cy="584775"/>
          </a:xfrm>
          <a:prstGeom prst="rect">
            <a:avLst/>
          </a:prstGeom>
        </p:spPr>
        <p:txBody>
          <a:bodyPr wrap="square">
            <a:spAutoFit/>
          </a:bodyPr>
          <a:lstStyle/>
          <a:p>
            <a:r>
              <a:rPr lang="en-US" sz="3200" dirty="0">
                <a:solidFill>
                  <a:srgbClr val="C00000"/>
                </a:solidFill>
              </a:rPr>
              <a:t>Image bank</a:t>
            </a:r>
          </a:p>
        </p:txBody>
      </p:sp>
      <p:sp>
        <p:nvSpPr>
          <p:cNvPr id="3" name="Content Placeholder 2"/>
          <p:cNvSpPr txBox="1">
            <a:spLocks/>
          </p:cNvSpPr>
          <p:nvPr/>
        </p:nvSpPr>
        <p:spPr>
          <a:xfrm>
            <a:off x="817580" y="892886"/>
            <a:ext cx="8174019" cy="5233278"/>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Go </a:t>
            </a:r>
            <a:r>
              <a:rPr lang="en-US" b="1" dirty="0" smtClean="0"/>
              <a:t>to Administration &gt; Data </a:t>
            </a:r>
            <a:r>
              <a:rPr lang="en-US" dirty="0" smtClean="0"/>
              <a:t>&gt; Image bank to import images</a:t>
            </a:r>
          </a:p>
          <a:p>
            <a:r>
              <a:rPr lang="en-US" dirty="0" smtClean="0"/>
              <a:t>These images can be used in symbolic fields or status reports</a:t>
            </a:r>
            <a:endParaRPr lang="en-US" dirty="0"/>
          </a:p>
        </p:txBody>
      </p:sp>
      <p:pic>
        <p:nvPicPr>
          <p:cNvPr id="4" name="Picture 3"/>
          <p:cNvPicPr>
            <a:picLocks noChangeAspect="1"/>
          </p:cNvPicPr>
          <p:nvPr/>
        </p:nvPicPr>
        <p:blipFill>
          <a:blip r:embed="rId2"/>
          <a:stretch>
            <a:fillRect/>
          </a:stretch>
        </p:blipFill>
        <p:spPr>
          <a:xfrm>
            <a:off x="954624" y="1797424"/>
            <a:ext cx="7339522" cy="3375959"/>
          </a:xfrm>
          <a:prstGeom prst="rect">
            <a:avLst/>
          </a:prstGeom>
        </p:spPr>
      </p:pic>
      <p:sp>
        <p:nvSpPr>
          <p:cNvPr id="5" name="ZoneTexte 8"/>
          <p:cNvSpPr txBox="1"/>
          <p:nvPr/>
        </p:nvSpPr>
        <p:spPr>
          <a:xfrm>
            <a:off x="3128040" y="5368531"/>
            <a:ext cx="4424296" cy="369332"/>
          </a:xfrm>
          <a:prstGeom prst="rect">
            <a:avLst/>
          </a:prstGeom>
          <a:solidFill>
            <a:schemeClr val="accent1">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solidFill>
                  <a:srgbClr val="C00000"/>
                </a:solidFill>
              </a:rPr>
              <a:t>Image size should preferably be 32 x 32</a:t>
            </a:r>
          </a:p>
        </p:txBody>
      </p:sp>
      <p:sp>
        <p:nvSpPr>
          <p:cNvPr id="6" name="Rectangle 5"/>
          <p:cNvSpPr/>
          <p:nvPr/>
        </p:nvSpPr>
        <p:spPr>
          <a:xfrm>
            <a:off x="3517751" y="3775934"/>
            <a:ext cx="4270785" cy="1397449"/>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731981" y="2151529"/>
            <a:ext cx="2065468" cy="247426"/>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p:cNvCxnSpPr>
            <a:stCxn id="7" idx="3"/>
          </p:cNvCxnSpPr>
          <p:nvPr/>
        </p:nvCxnSpPr>
        <p:spPr>
          <a:xfrm>
            <a:off x="3797449" y="2275242"/>
            <a:ext cx="1672814" cy="1554480"/>
          </a:xfrm>
          <a:prstGeom prst="bentConnector3">
            <a:avLst>
              <a:gd name="adj1" fmla="val 9951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rot="5400000" flipH="1" flipV="1">
            <a:off x="7313520" y="3805664"/>
            <a:ext cx="1408463" cy="552790"/>
          </a:xfrm>
          <a:prstGeom prst="bentConnector4">
            <a:avLst>
              <a:gd name="adj1" fmla="val 6176"/>
              <a:gd name="adj2" fmla="val 14135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61119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5566" y="124616"/>
            <a:ext cx="4455194" cy="584775"/>
          </a:xfrm>
          <a:prstGeom prst="rect">
            <a:avLst/>
          </a:prstGeom>
        </p:spPr>
        <p:txBody>
          <a:bodyPr wrap="none">
            <a:spAutoFit/>
          </a:bodyPr>
          <a:lstStyle/>
          <a:p>
            <a:r>
              <a:rPr lang="en-US" sz="3200" dirty="0">
                <a:solidFill>
                  <a:srgbClr val="C00000"/>
                </a:solidFill>
              </a:rPr>
              <a:t>User Attributes - Scenario</a:t>
            </a:r>
          </a:p>
        </p:txBody>
      </p:sp>
      <p:sp>
        <p:nvSpPr>
          <p:cNvPr id="3" name="Rectangle 2"/>
          <p:cNvSpPr/>
          <p:nvPr/>
        </p:nvSpPr>
        <p:spPr>
          <a:xfrm>
            <a:off x="1381477" y="709391"/>
            <a:ext cx="1465466" cy="523220"/>
          </a:xfrm>
          <a:prstGeom prst="rect">
            <a:avLst/>
          </a:prstGeom>
        </p:spPr>
        <p:txBody>
          <a:bodyPr wrap="none">
            <a:spAutoFit/>
          </a:bodyPr>
          <a:lstStyle/>
          <a:p>
            <a:r>
              <a:rPr lang="en-US" sz="2800" b="1" dirty="0">
                <a:solidFill>
                  <a:schemeClr val="tx2"/>
                </a:solidFill>
              </a:rPr>
              <a:t>Scenario</a:t>
            </a:r>
            <a:endParaRPr lang="en-US" sz="2800" dirty="0"/>
          </a:p>
        </p:txBody>
      </p:sp>
      <p:sp>
        <p:nvSpPr>
          <p:cNvPr id="4" name="Rectangle 3"/>
          <p:cNvSpPr/>
          <p:nvPr/>
        </p:nvSpPr>
        <p:spPr>
          <a:xfrm>
            <a:off x="1381477" y="1232611"/>
            <a:ext cx="8816772" cy="64633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en-US" dirty="0">
                <a:solidFill>
                  <a:schemeClr val="bg2">
                    <a:lumMod val="50000"/>
                  </a:schemeClr>
                </a:solidFill>
              </a:rPr>
              <a:t>Thank you for adding the attribute to the project! Don’t forget that I also needed a difficulty level </a:t>
            </a:r>
            <a:r>
              <a:rPr lang="en-US" b="1" dirty="0">
                <a:solidFill>
                  <a:schemeClr val="bg2">
                    <a:lumMod val="50000"/>
                  </a:schemeClr>
                </a:solidFill>
              </a:rPr>
              <a:t>number</a:t>
            </a:r>
            <a:r>
              <a:rPr lang="en-US" dirty="0">
                <a:solidFill>
                  <a:schemeClr val="bg2">
                    <a:lumMod val="50000"/>
                  </a:schemeClr>
                </a:solidFill>
              </a:rPr>
              <a:t> for each </a:t>
            </a:r>
            <a:r>
              <a:rPr lang="en-US" b="1" dirty="0">
                <a:solidFill>
                  <a:schemeClr val="bg2">
                    <a:lumMod val="50000"/>
                  </a:schemeClr>
                </a:solidFill>
              </a:rPr>
              <a:t>activity</a:t>
            </a:r>
            <a:r>
              <a:rPr lang="en-US" dirty="0">
                <a:solidFill>
                  <a:schemeClr val="bg2">
                    <a:lumMod val="50000"/>
                  </a:schemeClr>
                </a:solidFill>
              </a:rPr>
              <a:t> within the project!</a:t>
            </a:r>
          </a:p>
        </p:txBody>
      </p:sp>
      <p:sp>
        <p:nvSpPr>
          <p:cNvPr id="6" name="Rectangle 5"/>
          <p:cNvSpPr/>
          <p:nvPr/>
        </p:nvSpPr>
        <p:spPr>
          <a:xfrm>
            <a:off x="1381477" y="2596695"/>
            <a:ext cx="1402243" cy="523220"/>
          </a:xfrm>
          <a:prstGeom prst="rect">
            <a:avLst/>
          </a:prstGeom>
        </p:spPr>
        <p:txBody>
          <a:bodyPr wrap="none">
            <a:spAutoFit/>
          </a:bodyPr>
          <a:lstStyle/>
          <a:p>
            <a:r>
              <a:rPr lang="en-US" sz="2800" b="1" dirty="0">
                <a:solidFill>
                  <a:schemeClr val="tx2"/>
                </a:solidFill>
              </a:rPr>
              <a:t>Analysis</a:t>
            </a:r>
          </a:p>
        </p:txBody>
      </p:sp>
      <p:sp>
        <p:nvSpPr>
          <p:cNvPr id="7" name="Rectangle 6"/>
          <p:cNvSpPr/>
          <p:nvPr/>
        </p:nvSpPr>
        <p:spPr>
          <a:xfrm>
            <a:off x="1381477" y="3243026"/>
            <a:ext cx="8816772" cy="175432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GB" dirty="0">
                <a:solidFill>
                  <a:schemeClr val="bg2">
                    <a:lumMod val="50000"/>
                  </a:schemeClr>
                </a:solidFill>
              </a:rPr>
              <a:t>User attributes allow you to create additional attributes on a given class which is perfect for when your manager wants to track more and more information within </a:t>
            </a:r>
            <a:r>
              <a:rPr lang="en-GB" dirty="0" err="1">
                <a:solidFill>
                  <a:schemeClr val="bg2">
                    <a:lumMod val="50000"/>
                  </a:schemeClr>
                </a:solidFill>
              </a:rPr>
              <a:t>Plansiware</a:t>
            </a:r>
            <a:r>
              <a:rPr lang="en-GB" dirty="0">
                <a:solidFill>
                  <a:schemeClr val="bg2">
                    <a:lumMod val="50000"/>
                  </a:schemeClr>
                </a:solidFill>
              </a:rPr>
              <a:t>. </a:t>
            </a:r>
          </a:p>
          <a:p>
            <a:endParaRPr lang="en-GB" dirty="0">
              <a:solidFill>
                <a:schemeClr val="bg2">
                  <a:lumMod val="50000"/>
                </a:schemeClr>
              </a:solidFill>
            </a:endParaRPr>
          </a:p>
          <a:p>
            <a:r>
              <a:rPr lang="en-GB" b="1" dirty="0">
                <a:solidFill>
                  <a:schemeClr val="bg2">
                    <a:lumMod val="50000"/>
                  </a:schemeClr>
                </a:solidFill>
              </a:rPr>
              <a:t>How to break down the situation: </a:t>
            </a:r>
            <a:r>
              <a:rPr lang="en-GB" dirty="0">
                <a:solidFill>
                  <a:schemeClr val="bg2">
                    <a:lumMod val="50000"/>
                  </a:schemeClr>
                </a:solidFill>
              </a:rPr>
              <a:t/>
            </a:r>
            <a:br>
              <a:rPr lang="en-GB" dirty="0">
                <a:solidFill>
                  <a:schemeClr val="bg2">
                    <a:lumMod val="50000"/>
                  </a:schemeClr>
                </a:solidFill>
              </a:rPr>
            </a:br>
            <a:r>
              <a:rPr lang="en-GB" dirty="0">
                <a:solidFill>
                  <a:schemeClr val="bg2">
                    <a:lumMod val="50000"/>
                  </a:schemeClr>
                </a:solidFill>
              </a:rPr>
              <a:t> 	1. Figure out relevant objects 		- </a:t>
            </a:r>
            <a:r>
              <a:rPr lang="en-GB" b="1" dirty="0">
                <a:solidFill>
                  <a:schemeClr val="bg2">
                    <a:lumMod val="50000"/>
                  </a:schemeClr>
                </a:solidFill>
              </a:rPr>
              <a:t>Project</a:t>
            </a:r>
            <a:r>
              <a:rPr lang="en-GB" dirty="0">
                <a:solidFill>
                  <a:schemeClr val="bg2">
                    <a:lumMod val="50000"/>
                  </a:schemeClr>
                </a:solidFill>
              </a:rPr>
              <a:t>, </a:t>
            </a:r>
            <a:r>
              <a:rPr lang="en-GB" b="1" dirty="0">
                <a:solidFill>
                  <a:schemeClr val="bg2">
                    <a:lumMod val="50000"/>
                  </a:schemeClr>
                </a:solidFill>
              </a:rPr>
              <a:t>Activity</a:t>
            </a:r>
            <a:r>
              <a:rPr lang="en-GB" dirty="0">
                <a:solidFill>
                  <a:schemeClr val="bg2">
                    <a:lumMod val="50000"/>
                  </a:schemeClr>
                </a:solidFill>
              </a:rPr>
              <a:t/>
            </a:r>
            <a:br>
              <a:rPr lang="en-GB" dirty="0">
                <a:solidFill>
                  <a:schemeClr val="bg2">
                    <a:lumMod val="50000"/>
                  </a:schemeClr>
                </a:solidFill>
              </a:rPr>
            </a:br>
            <a:r>
              <a:rPr lang="en-GB" dirty="0">
                <a:solidFill>
                  <a:schemeClr val="bg2">
                    <a:lumMod val="50000"/>
                  </a:schemeClr>
                </a:solidFill>
              </a:rPr>
              <a:t> 	2. Determine the type of data needed	- </a:t>
            </a:r>
            <a:r>
              <a:rPr lang="en-GB" b="1" dirty="0">
                <a:solidFill>
                  <a:schemeClr val="bg2">
                    <a:lumMod val="50000"/>
                  </a:schemeClr>
                </a:solidFill>
              </a:rPr>
              <a:t>Character, Number</a:t>
            </a:r>
            <a:endParaRPr lang="en-GB" dirty="0">
              <a:solidFill>
                <a:schemeClr val="bg2">
                  <a:lumMod val="50000"/>
                </a:schemeClr>
              </a:solidFill>
            </a:endParaRPr>
          </a:p>
        </p:txBody>
      </p:sp>
    </p:spTree>
    <p:extLst>
      <p:ext uri="{BB962C8B-B14F-4D97-AF65-F5344CB8AC3E}">
        <p14:creationId xmlns:p14="http://schemas.microsoft.com/office/powerpoint/2010/main" val="21142937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6950" y="167647"/>
            <a:ext cx="2665923" cy="584775"/>
          </a:xfrm>
          <a:prstGeom prst="rect">
            <a:avLst/>
          </a:prstGeom>
        </p:spPr>
        <p:txBody>
          <a:bodyPr wrap="none">
            <a:spAutoFit/>
          </a:bodyPr>
          <a:lstStyle/>
          <a:p>
            <a:r>
              <a:rPr lang="en-US" sz="3200" dirty="0">
                <a:solidFill>
                  <a:srgbClr val="C00000"/>
                </a:solidFill>
              </a:rPr>
              <a:t>Symbolic fields</a:t>
            </a:r>
          </a:p>
        </p:txBody>
      </p:sp>
      <p:sp>
        <p:nvSpPr>
          <p:cNvPr id="3" name="Content Placeholder 2"/>
          <p:cNvSpPr txBox="1">
            <a:spLocks/>
          </p:cNvSpPr>
          <p:nvPr/>
        </p:nvSpPr>
        <p:spPr>
          <a:xfrm>
            <a:off x="926950" y="870756"/>
            <a:ext cx="8839200" cy="5135563"/>
          </a:xfrm>
          <a:prstGeom prst="rect">
            <a:avLst/>
          </a:prstGeom>
        </p:spPr>
        <p:txBody>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You can create symbolic fields and insert them in tables</a:t>
            </a:r>
          </a:p>
          <a:p>
            <a:r>
              <a:rPr lang="en-US" dirty="0"/>
              <a:t>Choose arrows to represent project health to indicate which direction the project is headed</a:t>
            </a:r>
          </a:p>
        </p:txBody>
      </p:sp>
      <p:pic>
        <p:nvPicPr>
          <p:cNvPr id="4" name="Picture 3"/>
          <p:cNvPicPr>
            <a:picLocks noChangeAspect="1"/>
          </p:cNvPicPr>
          <p:nvPr/>
        </p:nvPicPr>
        <p:blipFill>
          <a:blip r:embed="rId2"/>
          <a:stretch>
            <a:fillRect/>
          </a:stretch>
        </p:blipFill>
        <p:spPr>
          <a:xfrm>
            <a:off x="586071" y="2263538"/>
            <a:ext cx="6469808" cy="3742781"/>
          </a:xfrm>
          <a:prstGeom prst="rect">
            <a:avLst/>
          </a:prstGeom>
        </p:spPr>
      </p:pic>
      <p:pic>
        <p:nvPicPr>
          <p:cNvPr id="5" name="Picture 4"/>
          <p:cNvPicPr>
            <a:picLocks noChangeAspect="1"/>
          </p:cNvPicPr>
          <p:nvPr/>
        </p:nvPicPr>
        <p:blipFill>
          <a:blip r:embed="rId3"/>
          <a:stretch>
            <a:fillRect/>
          </a:stretch>
        </p:blipFill>
        <p:spPr>
          <a:xfrm>
            <a:off x="5724856" y="1861381"/>
            <a:ext cx="4382173" cy="2273547"/>
          </a:xfrm>
          <a:prstGeom prst="rect">
            <a:avLst/>
          </a:prstGeom>
        </p:spPr>
      </p:pic>
      <p:sp>
        <p:nvSpPr>
          <p:cNvPr id="6" name="Rectangle 5"/>
          <p:cNvSpPr/>
          <p:nvPr/>
        </p:nvSpPr>
        <p:spPr>
          <a:xfrm>
            <a:off x="699247" y="4851699"/>
            <a:ext cx="3969572" cy="645459"/>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488245" y="2119256"/>
            <a:ext cx="618784" cy="2015672"/>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p:cNvCxnSpPr>
            <a:endCxn id="7" idx="2"/>
          </p:cNvCxnSpPr>
          <p:nvPr/>
        </p:nvCxnSpPr>
        <p:spPr>
          <a:xfrm flipV="1">
            <a:off x="3033656" y="4134928"/>
            <a:ext cx="6763981" cy="716771"/>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4345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99826" y="122380"/>
            <a:ext cx="8839200" cy="91529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smtClean="0">
                <a:solidFill>
                  <a:srgbClr val="C00000"/>
                </a:solidFill>
              </a:rPr>
              <a:t>Status report</a:t>
            </a:r>
            <a:endParaRPr lang="en-US" sz="3200" dirty="0">
              <a:solidFill>
                <a:srgbClr val="C00000"/>
              </a:solidFill>
            </a:endParaRPr>
          </a:p>
        </p:txBody>
      </p:sp>
      <p:sp>
        <p:nvSpPr>
          <p:cNvPr id="3" name="Content Placeholder 2"/>
          <p:cNvSpPr txBox="1">
            <a:spLocks/>
          </p:cNvSpPr>
          <p:nvPr/>
        </p:nvSpPr>
        <p:spPr>
          <a:xfrm>
            <a:off x="701039" y="580028"/>
            <a:ext cx="8839200" cy="5135563"/>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bg2">
                    <a:lumMod val="50000"/>
                  </a:schemeClr>
                </a:solidFill>
              </a:rPr>
              <a:t>Can also use the images from the image bank on status reports</a:t>
            </a:r>
          </a:p>
          <a:p>
            <a:r>
              <a:rPr lang="en-US" dirty="0" smtClean="0">
                <a:solidFill>
                  <a:schemeClr val="bg2">
                    <a:lumMod val="50000"/>
                  </a:schemeClr>
                </a:solidFill>
              </a:rPr>
              <a:t>Go to Administration &gt; Data &gt; Status report </a:t>
            </a:r>
            <a:endParaRPr lang="en-US" dirty="0">
              <a:solidFill>
                <a:schemeClr val="bg2">
                  <a:lumMod val="50000"/>
                </a:schemeClr>
              </a:solidFill>
            </a:endParaRPr>
          </a:p>
        </p:txBody>
      </p:sp>
      <p:pic>
        <p:nvPicPr>
          <p:cNvPr id="4" name="Picture 3"/>
          <p:cNvPicPr>
            <a:picLocks noChangeAspect="1"/>
          </p:cNvPicPr>
          <p:nvPr/>
        </p:nvPicPr>
        <p:blipFill>
          <a:blip r:embed="rId2"/>
          <a:stretch>
            <a:fillRect/>
          </a:stretch>
        </p:blipFill>
        <p:spPr>
          <a:xfrm>
            <a:off x="1736808" y="1359235"/>
            <a:ext cx="5931671" cy="3897511"/>
          </a:xfrm>
          <a:prstGeom prst="rect">
            <a:avLst/>
          </a:prstGeom>
        </p:spPr>
      </p:pic>
      <p:sp>
        <p:nvSpPr>
          <p:cNvPr id="5" name="ZoneTexte 8"/>
          <p:cNvSpPr txBox="1"/>
          <p:nvPr/>
        </p:nvSpPr>
        <p:spPr>
          <a:xfrm>
            <a:off x="6520122" y="3460533"/>
            <a:ext cx="3707450" cy="646331"/>
          </a:xfrm>
          <a:prstGeom prst="rect">
            <a:avLst/>
          </a:prstGeom>
          <a:solidFill>
            <a:srgbClr val="C5007B"/>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Check this option to make fields available on projects</a:t>
            </a:r>
          </a:p>
        </p:txBody>
      </p:sp>
      <p:sp>
        <p:nvSpPr>
          <p:cNvPr id="6" name="ZoneTexte 8"/>
          <p:cNvSpPr txBox="1"/>
          <p:nvPr/>
        </p:nvSpPr>
        <p:spPr>
          <a:xfrm>
            <a:off x="701039" y="5463580"/>
            <a:ext cx="3707450" cy="646331"/>
          </a:xfrm>
          <a:prstGeom prst="rect">
            <a:avLst/>
          </a:prstGeom>
          <a:solidFill>
            <a:srgbClr val="C5007B"/>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Create a status report, define possible values and link images</a:t>
            </a:r>
          </a:p>
        </p:txBody>
      </p:sp>
      <p:sp>
        <p:nvSpPr>
          <p:cNvPr id="8" name="Rectangle 7"/>
          <p:cNvSpPr/>
          <p:nvPr/>
        </p:nvSpPr>
        <p:spPr>
          <a:xfrm>
            <a:off x="3078386" y="4562906"/>
            <a:ext cx="2660205" cy="531505"/>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p:cNvCxnSpPr>
            <a:stCxn id="6" idx="3"/>
            <a:endCxn id="8" idx="3"/>
          </p:cNvCxnSpPr>
          <p:nvPr/>
        </p:nvCxnSpPr>
        <p:spPr>
          <a:xfrm flipV="1">
            <a:off x="4408489" y="4828659"/>
            <a:ext cx="1330102" cy="958087"/>
          </a:xfrm>
          <a:prstGeom prst="bentConnector3">
            <a:avLst>
              <a:gd name="adj1" fmla="val 11718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1"/>
          </p:cNvCxnSpPr>
          <p:nvPr/>
        </p:nvCxnSpPr>
        <p:spPr>
          <a:xfrm flipH="1" flipV="1">
            <a:off x="4060013" y="3783698"/>
            <a:ext cx="246010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82408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27026" y="275224"/>
            <a:ext cx="3172852" cy="584775"/>
          </a:xfrm>
          <a:prstGeom prst="rect">
            <a:avLst/>
          </a:prstGeom>
        </p:spPr>
        <p:txBody>
          <a:bodyPr wrap="square">
            <a:spAutoFit/>
          </a:bodyPr>
          <a:lstStyle/>
          <a:p>
            <a:r>
              <a:rPr lang="en-US" sz="3200" dirty="0">
                <a:solidFill>
                  <a:srgbClr val="C00000"/>
                </a:solidFill>
              </a:rPr>
              <a:t>Status reports</a:t>
            </a:r>
          </a:p>
        </p:txBody>
      </p:sp>
      <p:sp>
        <p:nvSpPr>
          <p:cNvPr id="3" name="Content Placeholder 2"/>
          <p:cNvSpPr txBox="1">
            <a:spLocks/>
          </p:cNvSpPr>
          <p:nvPr/>
        </p:nvSpPr>
        <p:spPr>
          <a:xfrm>
            <a:off x="1142104" y="773937"/>
            <a:ext cx="8839200" cy="5135563"/>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mtClean="0"/>
              <a:t>2 fields are generated for each status report: one entry field, one display field</a:t>
            </a:r>
          </a:p>
          <a:p>
            <a:r>
              <a:rPr lang="en-US" smtClean="0"/>
              <a:t>Pick a value in the list, the image is updated accordingly</a:t>
            </a:r>
            <a:endParaRPr lang="en-US" dirty="0"/>
          </a:p>
        </p:txBody>
      </p:sp>
      <p:pic>
        <p:nvPicPr>
          <p:cNvPr id="4" name="Picture 3"/>
          <p:cNvPicPr>
            <a:picLocks noChangeAspect="1"/>
          </p:cNvPicPr>
          <p:nvPr/>
        </p:nvPicPr>
        <p:blipFill>
          <a:blip r:embed="rId2"/>
          <a:stretch>
            <a:fillRect/>
          </a:stretch>
        </p:blipFill>
        <p:spPr>
          <a:xfrm>
            <a:off x="1227026" y="1760597"/>
            <a:ext cx="7439796" cy="3162241"/>
          </a:xfrm>
          <a:prstGeom prst="rect">
            <a:avLst/>
          </a:prstGeom>
        </p:spPr>
      </p:pic>
      <p:sp>
        <p:nvSpPr>
          <p:cNvPr id="5" name="Rectangle 4"/>
          <p:cNvSpPr/>
          <p:nvPr/>
        </p:nvSpPr>
        <p:spPr>
          <a:xfrm>
            <a:off x="3196893" y="3020766"/>
            <a:ext cx="3288902" cy="928225"/>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292982" y="2059914"/>
            <a:ext cx="2309569" cy="2895278"/>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5647765" y="2559709"/>
            <a:ext cx="838030" cy="6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7764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0317" y="71708"/>
            <a:ext cx="3569632" cy="584775"/>
          </a:xfrm>
          <a:prstGeom prst="rect">
            <a:avLst/>
          </a:prstGeom>
        </p:spPr>
        <p:txBody>
          <a:bodyPr wrap="none">
            <a:spAutoFit/>
          </a:bodyPr>
          <a:lstStyle/>
          <a:p>
            <a:r>
              <a:rPr lang="en-US" sz="3200" dirty="0">
                <a:solidFill>
                  <a:srgbClr val="C00000"/>
                </a:solidFill>
              </a:rPr>
              <a:t>Indicators - Scenario</a:t>
            </a:r>
          </a:p>
        </p:txBody>
      </p:sp>
      <p:sp>
        <p:nvSpPr>
          <p:cNvPr id="3" name="Rectangle 2"/>
          <p:cNvSpPr/>
          <p:nvPr/>
        </p:nvSpPr>
        <p:spPr>
          <a:xfrm>
            <a:off x="1239318" y="813281"/>
            <a:ext cx="1445815" cy="461665"/>
          </a:xfrm>
          <a:prstGeom prst="rect">
            <a:avLst/>
          </a:prstGeom>
        </p:spPr>
        <p:txBody>
          <a:bodyPr wrap="square">
            <a:spAutoFit/>
          </a:bodyPr>
          <a:lstStyle/>
          <a:p>
            <a:r>
              <a:rPr lang="en-US" sz="2400" b="1" dirty="0">
                <a:solidFill>
                  <a:schemeClr val="tx2"/>
                </a:solidFill>
              </a:rPr>
              <a:t>Scenario</a:t>
            </a:r>
            <a:endParaRPr lang="en-US" sz="2400" dirty="0"/>
          </a:p>
        </p:txBody>
      </p:sp>
      <p:sp>
        <p:nvSpPr>
          <p:cNvPr id="4" name="Rectangle: Rounded Corners 2"/>
          <p:cNvSpPr/>
          <p:nvPr/>
        </p:nvSpPr>
        <p:spPr>
          <a:xfrm>
            <a:off x="1166326" y="1411119"/>
            <a:ext cx="9440714"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50000"/>
                  </a:schemeClr>
                </a:solidFill>
              </a:rPr>
              <a:t>For visual purposes, the image management works perfectly! I would, however, like to see more </a:t>
            </a:r>
            <a:r>
              <a:rPr lang="en-US" b="1" dirty="0">
                <a:solidFill>
                  <a:schemeClr val="bg2">
                    <a:lumMod val="50000"/>
                  </a:schemeClr>
                </a:solidFill>
              </a:rPr>
              <a:t>quantitative metrics </a:t>
            </a:r>
            <a:r>
              <a:rPr lang="en-US" dirty="0">
                <a:solidFill>
                  <a:schemeClr val="bg2">
                    <a:lumMod val="50000"/>
                  </a:schemeClr>
                </a:solidFill>
              </a:rPr>
              <a:t>(</a:t>
            </a:r>
            <a:r>
              <a:rPr lang="en-US" dirty="0" err="1">
                <a:solidFill>
                  <a:schemeClr val="bg2">
                    <a:lumMod val="50000"/>
                  </a:schemeClr>
                </a:solidFill>
              </a:rPr>
              <a:t>ie</a:t>
            </a:r>
            <a:r>
              <a:rPr lang="en-US" dirty="0">
                <a:solidFill>
                  <a:schemeClr val="bg2">
                    <a:lumMod val="50000"/>
                  </a:schemeClr>
                </a:solidFill>
              </a:rPr>
              <a:t>. Net Present Value, Payback Period </a:t>
            </a:r>
            <a:r>
              <a:rPr lang="en-US" dirty="0" err="1">
                <a:solidFill>
                  <a:schemeClr val="bg2">
                    <a:lumMod val="50000"/>
                  </a:schemeClr>
                </a:solidFill>
              </a:rPr>
              <a:t>etc</a:t>
            </a:r>
            <a:r>
              <a:rPr lang="en-US" dirty="0">
                <a:solidFill>
                  <a:schemeClr val="bg2">
                    <a:lumMod val="50000"/>
                  </a:schemeClr>
                </a:solidFill>
              </a:rPr>
              <a:t>) – either using the ones defined by </a:t>
            </a:r>
            <a:r>
              <a:rPr lang="en-US" dirty="0" err="1">
                <a:solidFill>
                  <a:schemeClr val="bg2">
                    <a:lumMod val="50000"/>
                  </a:schemeClr>
                </a:solidFill>
              </a:rPr>
              <a:t>Planisware</a:t>
            </a:r>
            <a:r>
              <a:rPr lang="en-US" dirty="0">
                <a:solidFill>
                  <a:schemeClr val="bg2">
                    <a:lumMod val="50000"/>
                  </a:schemeClr>
                </a:solidFill>
              </a:rPr>
              <a:t> or by creating </a:t>
            </a:r>
            <a:r>
              <a:rPr lang="en-US" b="1" dirty="0">
                <a:solidFill>
                  <a:schemeClr val="bg2">
                    <a:lumMod val="50000"/>
                  </a:schemeClr>
                </a:solidFill>
              </a:rPr>
              <a:t>custom</a:t>
            </a:r>
            <a:r>
              <a:rPr lang="en-US" dirty="0">
                <a:solidFill>
                  <a:schemeClr val="bg2">
                    <a:lumMod val="50000"/>
                  </a:schemeClr>
                </a:solidFill>
              </a:rPr>
              <a:t> ones. </a:t>
            </a:r>
            <a:endParaRPr lang="en-GB" dirty="0">
              <a:solidFill>
                <a:schemeClr val="bg2">
                  <a:lumMod val="50000"/>
                </a:schemeClr>
              </a:solidFill>
            </a:endParaRPr>
          </a:p>
        </p:txBody>
      </p:sp>
      <p:sp>
        <p:nvSpPr>
          <p:cNvPr id="5" name="Rectangle 4"/>
          <p:cNvSpPr/>
          <p:nvPr/>
        </p:nvSpPr>
        <p:spPr>
          <a:xfrm>
            <a:off x="1166326" y="3039241"/>
            <a:ext cx="1229504" cy="461665"/>
          </a:xfrm>
          <a:prstGeom prst="rect">
            <a:avLst/>
          </a:prstGeom>
        </p:spPr>
        <p:txBody>
          <a:bodyPr wrap="none">
            <a:spAutoFit/>
          </a:bodyPr>
          <a:lstStyle/>
          <a:p>
            <a:r>
              <a:rPr lang="en-US" sz="2400" b="1" dirty="0">
                <a:solidFill>
                  <a:schemeClr val="tx2"/>
                </a:solidFill>
              </a:rPr>
              <a:t>Analysis</a:t>
            </a:r>
          </a:p>
        </p:txBody>
      </p:sp>
      <p:sp>
        <p:nvSpPr>
          <p:cNvPr id="6" name="Rectangle: Rounded Corners 12"/>
          <p:cNvSpPr/>
          <p:nvPr/>
        </p:nvSpPr>
        <p:spPr>
          <a:xfrm>
            <a:off x="1166326" y="3625327"/>
            <a:ext cx="9440714" cy="229650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dirty="0">
                <a:solidFill>
                  <a:schemeClr val="bg2">
                    <a:lumMod val="50000"/>
                  </a:schemeClr>
                </a:solidFill>
              </a:rPr>
              <a:t>Manage indicators to view cost metrics at a glance on the dashboard.</a:t>
            </a:r>
            <a:endParaRPr lang="fr-FR" dirty="0">
              <a:solidFill>
                <a:schemeClr val="bg2">
                  <a:lumMod val="50000"/>
                </a:schemeClr>
              </a:solidFill>
            </a:endParaRPr>
          </a:p>
          <a:p>
            <a:endParaRPr lang="en-GB" dirty="0">
              <a:solidFill>
                <a:schemeClr val="bg2">
                  <a:lumMod val="50000"/>
                </a:schemeClr>
              </a:solidFill>
            </a:endParaRPr>
          </a:p>
          <a:p>
            <a:r>
              <a:rPr lang="en-GB" dirty="0">
                <a:solidFill>
                  <a:schemeClr val="bg2">
                    <a:lumMod val="50000"/>
                  </a:schemeClr>
                </a:solidFill>
              </a:rPr>
              <a:t>How to break down the situation: </a:t>
            </a:r>
            <a:br>
              <a:rPr lang="en-GB" dirty="0">
                <a:solidFill>
                  <a:schemeClr val="bg2">
                    <a:lumMod val="50000"/>
                  </a:schemeClr>
                </a:solidFill>
              </a:rPr>
            </a:br>
            <a:r>
              <a:rPr lang="en-GB" dirty="0">
                <a:solidFill>
                  <a:schemeClr val="bg2">
                    <a:lumMod val="50000"/>
                  </a:schemeClr>
                </a:solidFill>
              </a:rPr>
              <a:t> 	1. </a:t>
            </a:r>
            <a:r>
              <a:rPr lang="en-GB" dirty="0" err="1">
                <a:solidFill>
                  <a:schemeClr val="bg2">
                    <a:lumMod val="50000"/>
                  </a:schemeClr>
                </a:solidFill>
              </a:rPr>
              <a:t>Planisware</a:t>
            </a:r>
            <a:r>
              <a:rPr lang="en-GB" dirty="0">
                <a:solidFill>
                  <a:schemeClr val="bg2">
                    <a:lumMod val="50000"/>
                  </a:schemeClr>
                </a:solidFill>
              </a:rPr>
              <a:t> delivers with a set of predefined indicators based </a:t>
            </a:r>
            <a:r>
              <a:rPr lang="en-GB" dirty="0" smtClean="0">
                <a:solidFill>
                  <a:schemeClr val="bg2">
                    <a:lumMod val="50000"/>
                  </a:schemeClr>
                </a:solidFill>
              </a:rPr>
              <a:t>on</a:t>
            </a:r>
            <a:r>
              <a:rPr lang="en-GB" dirty="0">
                <a:solidFill>
                  <a:schemeClr val="bg2">
                    <a:lumMod val="50000"/>
                  </a:schemeClr>
                </a:solidFill>
              </a:rPr>
              <a:t> </a:t>
            </a:r>
            <a:r>
              <a:rPr lang="en-GB" dirty="0" smtClean="0">
                <a:solidFill>
                  <a:schemeClr val="bg2">
                    <a:lumMod val="50000"/>
                  </a:schemeClr>
                </a:solidFill>
              </a:rPr>
              <a:t>frequently used metrics</a:t>
            </a:r>
            <a:r>
              <a:rPr lang="en-GB" dirty="0">
                <a:solidFill>
                  <a:schemeClr val="bg2">
                    <a:lumMod val="50000"/>
                  </a:schemeClr>
                </a:solidFill>
              </a:rPr>
              <a:t>.</a:t>
            </a:r>
          </a:p>
          <a:p>
            <a:r>
              <a:rPr lang="en-GB" dirty="0">
                <a:solidFill>
                  <a:schemeClr val="bg2">
                    <a:lumMod val="50000"/>
                  </a:schemeClr>
                </a:solidFill>
              </a:rPr>
              <a:t>	2. Using the pre-defined indicators, you may create new custom indicators.</a:t>
            </a:r>
          </a:p>
        </p:txBody>
      </p:sp>
      <p:sp>
        <p:nvSpPr>
          <p:cNvPr id="7" name="Oval 6"/>
          <p:cNvSpPr/>
          <p:nvPr/>
        </p:nvSpPr>
        <p:spPr>
          <a:xfrm>
            <a:off x="1019006" y="1816175"/>
            <a:ext cx="294640" cy="264160"/>
          </a:xfrm>
          <a:prstGeom prst="ellipse">
            <a:avLst/>
          </a:prstGeom>
          <a:solidFill>
            <a:schemeClr val="bg2">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8" name="Oval 7"/>
          <p:cNvSpPr/>
          <p:nvPr/>
        </p:nvSpPr>
        <p:spPr>
          <a:xfrm>
            <a:off x="3443255" y="2080335"/>
            <a:ext cx="294640" cy="264160"/>
          </a:xfrm>
          <a:prstGeom prst="ellipse">
            <a:avLst/>
          </a:prstGeom>
          <a:solidFill>
            <a:schemeClr val="bg2">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26250558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73977" y="0"/>
            <a:ext cx="3018199" cy="584775"/>
          </a:xfrm>
          <a:prstGeom prst="rect">
            <a:avLst/>
          </a:prstGeom>
        </p:spPr>
        <p:txBody>
          <a:bodyPr wrap="none">
            <a:spAutoFit/>
          </a:bodyPr>
          <a:lstStyle/>
          <a:p>
            <a:r>
              <a:rPr lang="en-US" sz="3200" dirty="0">
                <a:solidFill>
                  <a:srgbClr val="C00000"/>
                </a:solidFill>
              </a:rPr>
              <a:t>Classic Indicators</a:t>
            </a:r>
          </a:p>
        </p:txBody>
      </p:sp>
      <p:sp>
        <p:nvSpPr>
          <p:cNvPr id="3" name="Espace réservé du contenu 2"/>
          <p:cNvSpPr txBox="1">
            <a:spLocks/>
          </p:cNvSpPr>
          <p:nvPr/>
        </p:nvSpPr>
        <p:spPr>
          <a:xfrm>
            <a:off x="1346499" y="584775"/>
            <a:ext cx="8839200" cy="5135563"/>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smtClean="0">
                <a:solidFill>
                  <a:schemeClr val="bg2">
                    <a:lumMod val="50000"/>
                  </a:schemeClr>
                </a:solidFill>
              </a:rPr>
              <a:t>Classic indicators may be found on the project level with the keyword in the technical name “_IND”.</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1346499" y="1424563"/>
            <a:ext cx="4762500" cy="4295775"/>
          </a:xfrm>
          <a:prstGeom prst="rect">
            <a:avLst/>
          </a:prstGeom>
        </p:spPr>
      </p:pic>
      <p:sp>
        <p:nvSpPr>
          <p:cNvPr id="5" name="Espace réservé du contenu 2"/>
          <p:cNvSpPr txBox="1">
            <a:spLocks/>
          </p:cNvSpPr>
          <p:nvPr/>
        </p:nvSpPr>
        <p:spPr>
          <a:xfrm>
            <a:off x="6108999" y="1394733"/>
            <a:ext cx="3856654" cy="3229674"/>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800" dirty="0">
                <a:solidFill>
                  <a:schemeClr val="bg2">
                    <a:lumMod val="50000"/>
                  </a:schemeClr>
                </a:solidFill>
              </a:rPr>
              <a:t>These may include budget at completion, discount rate, net present value, payback period, total investment </a:t>
            </a:r>
            <a:r>
              <a:rPr lang="en-US" sz="1800" dirty="0" err="1">
                <a:solidFill>
                  <a:schemeClr val="bg2">
                    <a:lumMod val="50000"/>
                  </a:schemeClr>
                </a:solidFill>
              </a:rPr>
              <a:t>etc</a:t>
            </a:r>
            <a:endParaRPr lang="en-US" sz="1800" dirty="0">
              <a:solidFill>
                <a:schemeClr val="bg2">
                  <a:lumMod val="50000"/>
                </a:schemeClr>
              </a:solidFill>
            </a:endParaRPr>
          </a:p>
          <a:p>
            <a:endParaRPr lang="en-US" dirty="0"/>
          </a:p>
          <a:p>
            <a:endParaRPr lang="fr-FR" dirty="0"/>
          </a:p>
        </p:txBody>
      </p:sp>
    </p:spTree>
    <p:extLst>
      <p:ext uri="{BB962C8B-B14F-4D97-AF65-F5344CB8AC3E}">
        <p14:creationId xmlns:p14="http://schemas.microsoft.com/office/powerpoint/2010/main" val="17723712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4947" y="-43645"/>
            <a:ext cx="5996163" cy="584775"/>
          </a:xfrm>
          <a:prstGeom prst="rect">
            <a:avLst/>
          </a:prstGeom>
        </p:spPr>
        <p:txBody>
          <a:bodyPr wrap="square">
            <a:spAutoFit/>
          </a:bodyPr>
          <a:lstStyle/>
          <a:p>
            <a:r>
              <a:rPr lang="en-US" sz="3200" dirty="0">
                <a:solidFill>
                  <a:srgbClr val="C00000"/>
                </a:solidFill>
              </a:rPr>
              <a:t>Indicator bars - Scenario</a:t>
            </a:r>
          </a:p>
        </p:txBody>
      </p:sp>
      <p:sp>
        <p:nvSpPr>
          <p:cNvPr id="3" name="Rectangle 2"/>
          <p:cNvSpPr/>
          <p:nvPr/>
        </p:nvSpPr>
        <p:spPr>
          <a:xfrm>
            <a:off x="1899949" y="795452"/>
            <a:ext cx="1281120" cy="461665"/>
          </a:xfrm>
          <a:prstGeom prst="rect">
            <a:avLst/>
          </a:prstGeom>
        </p:spPr>
        <p:txBody>
          <a:bodyPr wrap="none">
            <a:spAutoFit/>
          </a:bodyPr>
          <a:lstStyle/>
          <a:p>
            <a:r>
              <a:rPr lang="en-US" sz="2400" b="1" dirty="0">
                <a:solidFill>
                  <a:schemeClr val="tx2"/>
                </a:solidFill>
              </a:rPr>
              <a:t>Scenario</a:t>
            </a:r>
          </a:p>
        </p:txBody>
      </p:sp>
      <p:sp>
        <p:nvSpPr>
          <p:cNvPr id="4" name="Rectangle: Rounded Corners 2"/>
          <p:cNvSpPr/>
          <p:nvPr/>
        </p:nvSpPr>
        <p:spPr>
          <a:xfrm>
            <a:off x="1747239" y="1393105"/>
            <a:ext cx="8978135"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solidFill>
              </a:rPr>
              <a:t>Great! We’ve got some indicators we can work with. Rather than adding them individually on the project list though, can I view them nicely grouped somewhere within a report? </a:t>
            </a:r>
            <a:endParaRPr lang="en-GB" dirty="0">
              <a:solidFill>
                <a:schemeClr val="accent1"/>
              </a:solidFill>
            </a:endParaRPr>
          </a:p>
        </p:txBody>
      </p:sp>
      <p:sp>
        <p:nvSpPr>
          <p:cNvPr id="5" name="Rectangle 4"/>
          <p:cNvSpPr/>
          <p:nvPr/>
        </p:nvSpPr>
        <p:spPr>
          <a:xfrm>
            <a:off x="1899949" y="2943120"/>
            <a:ext cx="1229504" cy="461665"/>
          </a:xfrm>
          <a:prstGeom prst="rect">
            <a:avLst/>
          </a:prstGeom>
        </p:spPr>
        <p:txBody>
          <a:bodyPr wrap="none">
            <a:spAutoFit/>
          </a:bodyPr>
          <a:lstStyle/>
          <a:p>
            <a:r>
              <a:rPr lang="en-US" sz="2400" b="1" dirty="0">
                <a:solidFill>
                  <a:schemeClr val="tx2"/>
                </a:solidFill>
              </a:rPr>
              <a:t>Analysis</a:t>
            </a:r>
          </a:p>
        </p:txBody>
      </p:sp>
      <p:sp>
        <p:nvSpPr>
          <p:cNvPr id="6" name="Rectangle: Rounded Corners 12"/>
          <p:cNvSpPr/>
          <p:nvPr/>
        </p:nvSpPr>
        <p:spPr>
          <a:xfrm>
            <a:off x="1747238" y="3404785"/>
            <a:ext cx="9236319" cy="2189191"/>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GB" dirty="0"/>
              <a:t>By default, </a:t>
            </a:r>
            <a:r>
              <a:rPr lang="en-US" dirty="0" err="1"/>
              <a:t>Planisware</a:t>
            </a:r>
            <a:r>
              <a:rPr lang="en-US" dirty="0"/>
              <a:t> is delivered with a set of predefined </a:t>
            </a:r>
            <a:r>
              <a:rPr lang="en-US" b="1" dirty="0">
                <a:solidFill>
                  <a:srgbClr val="FF0000"/>
                </a:solidFill>
              </a:rPr>
              <a:t>indicator bars </a:t>
            </a:r>
            <a:r>
              <a:rPr lang="en-US" dirty="0"/>
              <a:t>that can be deactivated</a:t>
            </a:r>
            <a:r>
              <a:rPr lang="en-GB" dirty="0"/>
              <a:t>. </a:t>
            </a:r>
            <a:r>
              <a:rPr lang="en-US" dirty="0"/>
              <a:t>Indicators bars are designed to be displayed on dashboards based on Portal model and on Profit &amp; Loss spreadsheets. </a:t>
            </a:r>
          </a:p>
          <a:p>
            <a:endParaRPr lang="en-US" dirty="0"/>
          </a:p>
        </p:txBody>
      </p:sp>
    </p:spTree>
    <p:extLst>
      <p:ext uri="{BB962C8B-B14F-4D97-AF65-F5344CB8AC3E}">
        <p14:creationId xmlns:p14="http://schemas.microsoft.com/office/powerpoint/2010/main" val="40267339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38838" y="0"/>
            <a:ext cx="6087120" cy="584775"/>
          </a:xfrm>
          <a:prstGeom prst="rect">
            <a:avLst/>
          </a:prstGeom>
        </p:spPr>
        <p:txBody>
          <a:bodyPr wrap="square">
            <a:spAutoFit/>
          </a:bodyPr>
          <a:lstStyle/>
          <a:p>
            <a:r>
              <a:rPr lang="en-US" sz="3200" dirty="0">
                <a:solidFill>
                  <a:srgbClr val="C00000"/>
                </a:solidFill>
              </a:rPr>
              <a:t>Attribute chooser style - Scenario</a:t>
            </a:r>
          </a:p>
        </p:txBody>
      </p:sp>
      <p:sp>
        <p:nvSpPr>
          <p:cNvPr id="3" name="Rectangle 2"/>
          <p:cNvSpPr/>
          <p:nvPr/>
        </p:nvSpPr>
        <p:spPr>
          <a:xfrm>
            <a:off x="1238838" y="584775"/>
            <a:ext cx="1281120" cy="461665"/>
          </a:xfrm>
          <a:prstGeom prst="rect">
            <a:avLst/>
          </a:prstGeom>
        </p:spPr>
        <p:txBody>
          <a:bodyPr wrap="none">
            <a:spAutoFit/>
          </a:bodyPr>
          <a:lstStyle/>
          <a:p>
            <a:r>
              <a:rPr lang="en-US" sz="2400" b="1" dirty="0">
                <a:solidFill>
                  <a:schemeClr val="tx2"/>
                </a:solidFill>
              </a:rPr>
              <a:t>Scenario</a:t>
            </a:r>
            <a:endParaRPr lang="en-US" sz="2400" dirty="0"/>
          </a:p>
        </p:txBody>
      </p:sp>
      <p:sp>
        <p:nvSpPr>
          <p:cNvPr id="4" name="Rectangle: Rounded Corners 2"/>
          <p:cNvSpPr/>
          <p:nvPr/>
        </p:nvSpPr>
        <p:spPr>
          <a:xfrm>
            <a:off x="1238838" y="976161"/>
            <a:ext cx="9142291"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Users who perform basic actions in the project module are complaining that the number of options they see is overwhelming. Can we find a way to restrict what attributes they see?</a:t>
            </a:r>
          </a:p>
        </p:txBody>
      </p:sp>
      <p:sp>
        <p:nvSpPr>
          <p:cNvPr id="5" name="Rectangle 4"/>
          <p:cNvSpPr/>
          <p:nvPr/>
        </p:nvSpPr>
        <p:spPr>
          <a:xfrm>
            <a:off x="1238838" y="2336503"/>
            <a:ext cx="1229504" cy="461665"/>
          </a:xfrm>
          <a:prstGeom prst="rect">
            <a:avLst/>
          </a:prstGeom>
        </p:spPr>
        <p:txBody>
          <a:bodyPr wrap="none">
            <a:spAutoFit/>
          </a:bodyPr>
          <a:lstStyle/>
          <a:p>
            <a:r>
              <a:rPr lang="en-US" sz="2400" b="1" dirty="0">
                <a:solidFill>
                  <a:schemeClr val="tx2"/>
                </a:solidFill>
              </a:rPr>
              <a:t>Analysis</a:t>
            </a:r>
          </a:p>
        </p:txBody>
      </p:sp>
      <p:sp>
        <p:nvSpPr>
          <p:cNvPr id="6" name="Rectangle: Rounded Corners 12"/>
          <p:cNvSpPr/>
          <p:nvPr/>
        </p:nvSpPr>
        <p:spPr>
          <a:xfrm>
            <a:off x="1238838" y="2958721"/>
            <a:ext cx="9142291" cy="2850408"/>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GB" dirty="0"/>
              <a:t>By default, the list of attributes to insert on a class can be overwhelming. For example, users may want to simply know when a project was created and items related to their job function. To limit this list to only the relevant attributes, you can define a style in the </a:t>
            </a:r>
            <a:r>
              <a:rPr lang="en-GB" b="1" dirty="0">
                <a:solidFill>
                  <a:srgbClr val="FF0000"/>
                </a:solidFill>
              </a:rPr>
              <a:t>attribute chooser. </a:t>
            </a:r>
            <a:endParaRPr lang="fr-FR" b="1" dirty="0">
              <a:solidFill>
                <a:srgbClr val="FF0000"/>
              </a:solidFill>
            </a:endParaRPr>
          </a:p>
          <a:p>
            <a:endParaRPr lang="en-GB" dirty="0">
              <a:solidFill>
                <a:schemeClr val="accent4"/>
              </a:solidFill>
            </a:endParaRPr>
          </a:p>
        </p:txBody>
      </p:sp>
    </p:spTree>
    <p:extLst>
      <p:ext uri="{BB962C8B-B14F-4D97-AF65-F5344CB8AC3E}">
        <p14:creationId xmlns:p14="http://schemas.microsoft.com/office/powerpoint/2010/main" val="14404791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9882" y="-118227"/>
            <a:ext cx="3980898" cy="584775"/>
          </a:xfrm>
          <a:prstGeom prst="rect">
            <a:avLst/>
          </a:prstGeom>
        </p:spPr>
        <p:txBody>
          <a:bodyPr wrap="none">
            <a:spAutoFit/>
          </a:bodyPr>
          <a:lstStyle/>
          <a:p>
            <a:r>
              <a:rPr lang="en-US" sz="3200" dirty="0">
                <a:solidFill>
                  <a:srgbClr val="C00000"/>
                </a:solidFill>
              </a:rPr>
              <a:t>Attribute chooser style</a:t>
            </a:r>
          </a:p>
        </p:txBody>
      </p:sp>
      <p:grpSp>
        <p:nvGrpSpPr>
          <p:cNvPr id="3" name="Group 2"/>
          <p:cNvGrpSpPr/>
          <p:nvPr/>
        </p:nvGrpSpPr>
        <p:grpSpPr>
          <a:xfrm>
            <a:off x="1368014" y="444925"/>
            <a:ext cx="7997879" cy="3727746"/>
            <a:chOff x="152400" y="990600"/>
            <a:chExt cx="7997879" cy="3727746"/>
          </a:xfrm>
        </p:grpSpPr>
        <p:pic>
          <p:nvPicPr>
            <p:cNvPr id="4" name="Picture 3"/>
            <p:cNvPicPr>
              <a:picLocks noChangeAspect="1"/>
            </p:cNvPicPr>
            <p:nvPr/>
          </p:nvPicPr>
          <p:blipFill>
            <a:blip r:embed="rId2"/>
            <a:stretch>
              <a:fillRect/>
            </a:stretch>
          </p:blipFill>
          <p:spPr>
            <a:xfrm>
              <a:off x="152400" y="990600"/>
              <a:ext cx="7913934" cy="3727746"/>
            </a:xfrm>
            <a:prstGeom prst="rect">
              <a:avLst/>
            </a:prstGeom>
            <a:ln>
              <a:solidFill>
                <a:srgbClr val="FF0000"/>
              </a:solidFill>
            </a:ln>
          </p:spPr>
        </p:pic>
        <p:sp>
          <p:nvSpPr>
            <p:cNvPr id="5" name="Rectangle 4"/>
            <p:cNvSpPr/>
            <p:nvPr/>
          </p:nvSpPr>
          <p:spPr>
            <a:xfrm>
              <a:off x="247338" y="1795848"/>
              <a:ext cx="734518" cy="1620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2818151" y="1093263"/>
              <a:ext cx="5141626" cy="26692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Straight Arrow Connector 6"/>
            <p:cNvCxnSpPr>
              <a:stCxn id="8" idx="0"/>
              <a:endCxn id="5" idx="2"/>
            </p:cNvCxnSpPr>
            <p:nvPr/>
          </p:nvCxnSpPr>
          <p:spPr>
            <a:xfrm flipH="1" flipV="1">
              <a:off x="614597" y="1957927"/>
              <a:ext cx="838149" cy="3733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09312" y="2331308"/>
              <a:ext cx="2486868" cy="646331"/>
            </a:xfrm>
            <a:prstGeom prst="rect">
              <a:avLst/>
            </a:prstGeom>
            <a:solidFill>
              <a:srgbClr val="C5007B"/>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1. Create a new attribute chooser style</a:t>
              </a:r>
              <a:endParaRPr lang="fr-FR" dirty="0"/>
            </a:p>
          </p:txBody>
        </p:sp>
        <p:cxnSp>
          <p:nvCxnSpPr>
            <p:cNvPr id="9" name="Straight Arrow Connector 8"/>
            <p:cNvCxnSpPr>
              <a:stCxn id="10" idx="1"/>
              <a:endCxn id="14" idx="2"/>
            </p:cNvCxnSpPr>
            <p:nvPr/>
          </p:nvCxnSpPr>
          <p:spPr>
            <a:xfrm flipH="1" flipV="1">
              <a:off x="3685257" y="2252401"/>
              <a:ext cx="1978154" cy="9607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663411" y="2612984"/>
              <a:ext cx="2486868" cy="1200329"/>
            </a:xfrm>
            <a:prstGeom prst="rect">
              <a:avLst/>
            </a:prstGeom>
            <a:solidFill>
              <a:srgbClr val="C5007B"/>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2. Select the attributes you want to display</a:t>
              </a:r>
            </a:p>
            <a:p>
              <a:r>
                <a:rPr lang="en-GB" dirty="0"/>
                <a:t>Use “access rights” to share the style</a:t>
              </a:r>
              <a:endParaRPr lang="fr-FR" dirty="0"/>
            </a:p>
          </p:txBody>
        </p:sp>
        <p:cxnSp>
          <p:nvCxnSpPr>
            <p:cNvPr id="11" name="Straight Arrow Connector 10"/>
            <p:cNvCxnSpPr>
              <a:stCxn id="10" idx="1"/>
              <a:endCxn id="13" idx="1"/>
            </p:cNvCxnSpPr>
            <p:nvPr/>
          </p:nvCxnSpPr>
          <p:spPr>
            <a:xfrm flipH="1" flipV="1">
              <a:off x="5008604" y="1853605"/>
              <a:ext cx="654807" cy="13595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674402" y="1256879"/>
              <a:ext cx="1037192" cy="1600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5008604" y="1749282"/>
              <a:ext cx="2816251" cy="208645"/>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3004459" y="1644959"/>
              <a:ext cx="1361595" cy="607442"/>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5" name="Content Placeholder 4"/>
          <p:cNvPicPr>
            <a:picLocks noChangeAspect="1"/>
          </p:cNvPicPr>
          <p:nvPr/>
        </p:nvPicPr>
        <p:blipFill>
          <a:blip r:embed="rId3"/>
          <a:stretch>
            <a:fillRect/>
          </a:stretch>
        </p:blipFill>
        <p:spPr>
          <a:xfrm>
            <a:off x="4905451" y="3319518"/>
            <a:ext cx="3292340" cy="2684790"/>
          </a:xfrm>
          <a:prstGeom prst="rect">
            <a:avLst/>
          </a:prstGeom>
          <a:ln w="38100">
            <a:solidFill>
              <a:schemeClr val="accent6">
                <a:lumMod val="75000"/>
              </a:schemeClr>
            </a:solidFill>
          </a:ln>
        </p:spPr>
      </p:pic>
      <p:grpSp>
        <p:nvGrpSpPr>
          <p:cNvPr id="20" name="Group 19"/>
          <p:cNvGrpSpPr/>
          <p:nvPr/>
        </p:nvGrpSpPr>
        <p:grpSpPr>
          <a:xfrm>
            <a:off x="7742619" y="3577438"/>
            <a:ext cx="2380549" cy="1940564"/>
            <a:chOff x="6634581" y="4219274"/>
            <a:chExt cx="2380549" cy="1940564"/>
          </a:xfrm>
        </p:grpSpPr>
        <p:sp>
          <p:nvSpPr>
            <p:cNvPr id="21" name="Rectangle 20"/>
            <p:cNvSpPr/>
            <p:nvPr/>
          </p:nvSpPr>
          <p:spPr>
            <a:xfrm>
              <a:off x="6797971" y="4219274"/>
              <a:ext cx="271885" cy="157854"/>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Straight Arrow Connector 21"/>
            <p:cNvCxnSpPr/>
            <p:nvPr/>
          </p:nvCxnSpPr>
          <p:spPr>
            <a:xfrm flipH="1" flipV="1">
              <a:off x="6913446" y="4370627"/>
              <a:ext cx="911410" cy="12044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634581" y="5575063"/>
              <a:ext cx="2380549" cy="584775"/>
            </a:xfrm>
            <a:prstGeom prst="rect">
              <a:avLst/>
            </a:prstGeom>
            <a:solidFill>
              <a:srgbClr val="C5007B"/>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Tip : </a:t>
              </a:r>
              <a:r>
                <a:rPr lang="en-GB" sz="1600" dirty="0"/>
                <a:t>To set it as default</a:t>
              </a:r>
              <a:r>
                <a:rPr lang="fr-FR" sz="1600" dirty="0"/>
                <a:t> use the </a:t>
              </a:r>
              <a:r>
                <a:rPr lang="en-GB" sz="1600" dirty="0"/>
                <a:t>template user</a:t>
              </a:r>
              <a:endParaRPr lang="fr-FR" sz="1600" dirty="0"/>
            </a:p>
          </p:txBody>
        </p:sp>
      </p:grpSp>
      <p:sp>
        <p:nvSpPr>
          <p:cNvPr id="24" name="TextBox 23"/>
          <p:cNvSpPr txBox="1"/>
          <p:nvPr/>
        </p:nvSpPr>
        <p:spPr>
          <a:xfrm>
            <a:off x="1546897" y="4763949"/>
            <a:ext cx="2486868" cy="923330"/>
          </a:xfrm>
          <a:prstGeom prst="rect">
            <a:avLst/>
          </a:prstGeom>
          <a:solidFill>
            <a:srgbClr val="C5007B"/>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3. When the style is applied, the attribute list is filtered</a:t>
            </a:r>
            <a:endParaRPr lang="fr-FR" dirty="0"/>
          </a:p>
        </p:txBody>
      </p:sp>
      <p:cxnSp>
        <p:nvCxnSpPr>
          <p:cNvPr id="26" name="Straight Arrow Connector 25"/>
          <p:cNvCxnSpPr/>
          <p:nvPr/>
        </p:nvCxnSpPr>
        <p:spPr>
          <a:xfrm flipV="1">
            <a:off x="4012408" y="4780113"/>
            <a:ext cx="888462" cy="2150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955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0564" y="258184"/>
            <a:ext cx="1523943" cy="584775"/>
          </a:xfrm>
          <a:prstGeom prst="rect">
            <a:avLst/>
          </a:prstGeom>
        </p:spPr>
        <p:txBody>
          <a:bodyPr wrap="none">
            <a:spAutoFit/>
          </a:bodyPr>
          <a:lstStyle/>
          <a:p>
            <a:r>
              <a:rPr lang="en-US" sz="3200" dirty="0">
                <a:solidFill>
                  <a:srgbClr val="C00000"/>
                </a:solidFill>
              </a:rPr>
              <a:t>Exercise</a:t>
            </a:r>
          </a:p>
        </p:txBody>
      </p:sp>
      <p:sp>
        <p:nvSpPr>
          <p:cNvPr id="3" name="Rectangle 2"/>
          <p:cNvSpPr/>
          <p:nvPr/>
        </p:nvSpPr>
        <p:spPr>
          <a:xfrm>
            <a:off x="1380564" y="1047117"/>
            <a:ext cx="9850419" cy="175432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a:t>Create a new personal style for the project attributes:</a:t>
            </a:r>
          </a:p>
          <a:p>
            <a:endParaRPr lang="en-US" dirty="0"/>
          </a:p>
          <a:p>
            <a:r>
              <a:rPr lang="en-US" dirty="0"/>
              <a:t>Name = XX project attributes</a:t>
            </a:r>
          </a:p>
          <a:p>
            <a:r>
              <a:rPr lang="en-US" dirty="0"/>
              <a:t>Add your XX_UA_S_DIFFICULTY_LEVEL</a:t>
            </a:r>
          </a:p>
          <a:p>
            <a:r>
              <a:rPr lang="en-US" dirty="0"/>
              <a:t>Export the style to some other users</a:t>
            </a:r>
          </a:p>
          <a:p>
            <a:r>
              <a:rPr lang="en-US" dirty="0"/>
              <a:t>Verify from the Project page that when picking your style, only that attribute shows</a:t>
            </a:r>
            <a:endParaRPr lang="en-US" dirty="0"/>
          </a:p>
        </p:txBody>
      </p:sp>
    </p:spTree>
    <p:extLst>
      <p:ext uri="{BB962C8B-B14F-4D97-AF65-F5344CB8AC3E}">
        <p14:creationId xmlns:p14="http://schemas.microsoft.com/office/powerpoint/2010/main" val="204060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2179" y="-8337"/>
            <a:ext cx="3180871" cy="584775"/>
          </a:xfrm>
          <a:prstGeom prst="rect">
            <a:avLst/>
          </a:prstGeom>
        </p:spPr>
        <p:txBody>
          <a:bodyPr wrap="none">
            <a:spAutoFit/>
          </a:bodyPr>
          <a:lstStyle/>
          <a:p>
            <a:r>
              <a:rPr lang="en-US" sz="3200" dirty="0">
                <a:solidFill>
                  <a:srgbClr val="C00000"/>
                </a:solidFill>
              </a:rPr>
              <a:t>L1 style - Scenario</a:t>
            </a:r>
          </a:p>
        </p:txBody>
      </p:sp>
      <p:sp>
        <p:nvSpPr>
          <p:cNvPr id="3" name="Rectangle 2"/>
          <p:cNvSpPr/>
          <p:nvPr/>
        </p:nvSpPr>
        <p:spPr>
          <a:xfrm>
            <a:off x="1072179" y="576438"/>
            <a:ext cx="1465466" cy="523220"/>
          </a:xfrm>
          <a:prstGeom prst="rect">
            <a:avLst/>
          </a:prstGeom>
        </p:spPr>
        <p:txBody>
          <a:bodyPr wrap="none">
            <a:spAutoFit/>
          </a:bodyPr>
          <a:lstStyle/>
          <a:p>
            <a:r>
              <a:rPr lang="en-US" sz="2800" b="1" dirty="0">
                <a:solidFill>
                  <a:schemeClr val="tx2"/>
                </a:solidFill>
              </a:rPr>
              <a:t>Scenario</a:t>
            </a:r>
            <a:endParaRPr lang="en-US" sz="2800" dirty="0"/>
          </a:p>
        </p:txBody>
      </p:sp>
      <p:sp>
        <p:nvSpPr>
          <p:cNvPr id="4" name="Rectangle: Rounded Corners 2"/>
          <p:cNvSpPr/>
          <p:nvPr/>
        </p:nvSpPr>
        <p:spPr>
          <a:xfrm>
            <a:off x="1072179" y="1231170"/>
            <a:ext cx="9513346" cy="10846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I want to be able to save the changes that I made to the view of the projects, and share this style with other users. </a:t>
            </a:r>
          </a:p>
        </p:txBody>
      </p:sp>
      <p:sp>
        <p:nvSpPr>
          <p:cNvPr id="5" name="Rectangle 4"/>
          <p:cNvSpPr/>
          <p:nvPr/>
        </p:nvSpPr>
        <p:spPr>
          <a:xfrm>
            <a:off x="1072179" y="2447337"/>
            <a:ext cx="1402243" cy="523220"/>
          </a:xfrm>
          <a:prstGeom prst="rect">
            <a:avLst/>
          </a:prstGeom>
        </p:spPr>
        <p:txBody>
          <a:bodyPr wrap="none">
            <a:spAutoFit/>
          </a:bodyPr>
          <a:lstStyle/>
          <a:p>
            <a:r>
              <a:rPr lang="en-US" sz="2800" b="1" dirty="0">
                <a:solidFill>
                  <a:schemeClr val="tx2"/>
                </a:solidFill>
              </a:rPr>
              <a:t>Analysis</a:t>
            </a:r>
          </a:p>
        </p:txBody>
      </p:sp>
      <p:sp>
        <p:nvSpPr>
          <p:cNvPr id="6" name="Rectangle: Rounded Corners 12"/>
          <p:cNvSpPr/>
          <p:nvPr/>
        </p:nvSpPr>
        <p:spPr>
          <a:xfrm>
            <a:off x="1072179" y="2970557"/>
            <a:ext cx="9513346" cy="315054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GB" dirty="0">
                <a:solidFill>
                  <a:schemeClr val="bg2">
                    <a:lumMod val="50000"/>
                  </a:schemeClr>
                </a:solidFill>
              </a:rPr>
              <a:t>By default the list of attributes you see on your screen may not align with your preferences. We discussed adding different attributes and fields according to your needs. To save this list of only relevant attributes, along with additional fields and filters, you can define a</a:t>
            </a:r>
            <a:r>
              <a:rPr lang="en-GB" dirty="0"/>
              <a:t> </a:t>
            </a:r>
            <a:r>
              <a:rPr lang="en-GB" dirty="0">
                <a:solidFill>
                  <a:srgbClr val="C5007B"/>
                </a:solidFill>
              </a:rPr>
              <a:t>L1 style</a:t>
            </a:r>
            <a:r>
              <a:rPr lang="en-US" dirty="0"/>
              <a:t>.</a:t>
            </a:r>
            <a:endParaRPr lang="fr-FR" b="1" dirty="0">
              <a:solidFill>
                <a:schemeClr val="accent6">
                  <a:lumMod val="60000"/>
                  <a:lumOff val="40000"/>
                </a:schemeClr>
              </a:solidFill>
            </a:endParaRPr>
          </a:p>
          <a:p>
            <a:endParaRPr lang="en-GB" dirty="0">
              <a:solidFill>
                <a:schemeClr val="accent4"/>
              </a:solidFill>
            </a:endParaRPr>
          </a:p>
        </p:txBody>
      </p:sp>
    </p:spTree>
    <p:extLst>
      <p:ext uri="{BB962C8B-B14F-4D97-AF65-F5344CB8AC3E}">
        <p14:creationId xmlns:p14="http://schemas.microsoft.com/office/powerpoint/2010/main" val="4200001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11114" y="877652"/>
            <a:ext cx="1523943" cy="584775"/>
          </a:xfrm>
          <a:prstGeom prst="rect">
            <a:avLst/>
          </a:prstGeom>
        </p:spPr>
        <p:txBody>
          <a:bodyPr wrap="none">
            <a:spAutoFit/>
          </a:bodyPr>
          <a:lstStyle/>
          <a:p>
            <a:r>
              <a:rPr lang="en-US" sz="3200" dirty="0">
                <a:solidFill>
                  <a:srgbClr val="C00000"/>
                </a:solidFill>
              </a:rPr>
              <a:t>Exercise</a:t>
            </a:r>
          </a:p>
        </p:txBody>
      </p:sp>
      <p:sp>
        <p:nvSpPr>
          <p:cNvPr id="3" name="Rectangle 2"/>
          <p:cNvSpPr/>
          <p:nvPr/>
        </p:nvSpPr>
        <p:spPr>
          <a:xfrm>
            <a:off x="1722520" y="1539269"/>
            <a:ext cx="8336528" cy="147732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a:solidFill>
                  <a:schemeClr val="bg2">
                    <a:lumMod val="50000"/>
                  </a:schemeClr>
                </a:solidFill>
              </a:rPr>
              <a:t>Create your own user attribute based on the above scenario:</a:t>
            </a:r>
          </a:p>
          <a:p>
            <a:r>
              <a:rPr lang="en-US" dirty="0">
                <a:solidFill>
                  <a:schemeClr val="bg2">
                    <a:lumMod val="50000"/>
                  </a:schemeClr>
                </a:solidFill>
              </a:rPr>
              <a:t/>
            </a:r>
            <a:br>
              <a:rPr lang="en-US" dirty="0">
                <a:solidFill>
                  <a:schemeClr val="bg2">
                    <a:lumMod val="50000"/>
                  </a:schemeClr>
                </a:solidFill>
              </a:rPr>
            </a:br>
            <a:r>
              <a:rPr lang="en-US" dirty="0">
                <a:solidFill>
                  <a:schemeClr val="bg2">
                    <a:lumMod val="50000"/>
                  </a:schemeClr>
                </a:solidFill>
              </a:rPr>
              <a:t> 	Remember the following – Naming convention</a:t>
            </a:r>
          </a:p>
          <a:p>
            <a:r>
              <a:rPr lang="en-US" dirty="0">
                <a:solidFill>
                  <a:schemeClr val="bg2">
                    <a:lumMod val="50000"/>
                  </a:schemeClr>
                </a:solidFill>
              </a:rPr>
              <a:t> 	Class</a:t>
            </a:r>
          </a:p>
          <a:p>
            <a:r>
              <a:rPr lang="en-US" dirty="0">
                <a:solidFill>
                  <a:schemeClr val="bg2">
                    <a:lumMod val="50000"/>
                  </a:schemeClr>
                </a:solidFill>
              </a:rPr>
              <a:t> 	Type</a:t>
            </a:r>
          </a:p>
        </p:txBody>
      </p:sp>
    </p:spTree>
    <p:extLst>
      <p:ext uri="{BB962C8B-B14F-4D97-AF65-F5344CB8AC3E}">
        <p14:creationId xmlns:p14="http://schemas.microsoft.com/office/powerpoint/2010/main" val="313778141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07175" y="0"/>
            <a:ext cx="4479225" cy="584775"/>
          </a:xfrm>
          <a:prstGeom prst="rect">
            <a:avLst/>
          </a:prstGeom>
        </p:spPr>
        <p:txBody>
          <a:bodyPr wrap="square">
            <a:spAutoFit/>
          </a:bodyPr>
          <a:lstStyle/>
          <a:p>
            <a:r>
              <a:rPr lang="en-US" sz="3200" dirty="0">
                <a:solidFill>
                  <a:srgbClr val="C5007B"/>
                </a:solidFill>
              </a:rPr>
              <a:t>Define a L1 style</a:t>
            </a:r>
          </a:p>
        </p:txBody>
      </p:sp>
      <p:sp>
        <p:nvSpPr>
          <p:cNvPr id="3" name="Content Placeholder 2"/>
          <p:cNvSpPr txBox="1">
            <a:spLocks/>
          </p:cNvSpPr>
          <p:nvPr/>
        </p:nvSpPr>
        <p:spPr>
          <a:xfrm>
            <a:off x="776343" y="584775"/>
            <a:ext cx="10035092" cy="5135563"/>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
            </a:pPr>
            <a:r>
              <a:rPr lang="en-US" sz="1800" dirty="0">
                <a:solidFill>
                  <a:schemeClr val="bg2">
                    <a:lumMod val="50000"/>
                  </a:schemeClr>
                </a:solidFill>
              </a:rPr>
              <a:t>On the homepage of projects, return to the default style</a:t>
            </a:r>
          </a:p>
          <a:p>
            <a:pPr>
              <a:buFont typeface="Wingdings" panose="05000000000000000000" pitchFamily="2" charset="2"/>
              <a:buChar char="§"/>
            </a:pPr>
            <a:r>
              <a:rPr lang="en-US" sz="1800" dirty="0">
                <a:solidFill>
                  <a:schemeClr val="bg2">
                    <a:lumMod val="50000"/>
                  </a:schemeClr>
                </a:solidFill>
              </a:rPr>
              <a:t>Insert or remove columns</a:t>
            </a:r>
          </a:p>
          <a:p>
            <a:pPr>
              <a:buFont typeface="Wingdings" panose="05000000000000000000" pitchFamily="2" charset="2"/>
              <a:buChar char="§"/>
            </a:pPr>
            <a:r>
              <a:rPr lang="en-US" sz="1800" dirty="0">
                <a:solidFill>
                  <a:schemeClr val="bg2">
                    <a:lumMod val="50000"/>
                  </a:schemeClr>
                </a:solidFill>
              </a:rPr>
              <a:t>Once the layout is ready save the style as a user style</a:t>
            </a:r>
          </a:p>
          <a:p>
            <a:pPr marL="0" indent="0">
              <a:buFont typeface="Calibri" panose="020F0502020204030204" pitchFamily="34" charset="0"/>
              <a:buNone/>
            </a:pPr>
            <a:endParaRPr lang="en-US" dirty="0"/>
          </a:p>
        </p:txBody>
      </p:sp>
      <p:pic>
        <p:nvPicPr>
          <p:cNvPr id="4" name="Picture 3"/>
          <p:cNvPicPr>
            <a:picLocks noChangeAspect="1"/>
          </p:cNvPicPr>
          <p:nvPr/>
        </p:nvPicPr>
        <p:blipFill>
          <a:blip r:embed="rId2"/>
          <a:stretch>
            <a:fillRect/>
          </a:stretch>
        </p:blipFill>
        <p:spPr>
          <a:xfrm>
            <a:off x="1185062" y="1795295"/>
            <a:ext cx="7092176" cy="4477995"/>
          </a:xfrm>
          <a:prstGeom prst="rect">
            <a:avLst/>
          </a:prstGeom>
        </p:spPr>
      </p:pic>
      <p:sp>
        <p:nvSpPr>
          <p:cNvPr id="5" name="Rectangle 4"/>
          <p:cNvSpPr/>
          <p:nvPr/>
        </p:nvSpPr>
        <p:spPr>
          <a:xfrm>
            <a:off x="1185062" y="2342165"/>
            <a:ext cx="1170432" cy="263348"/>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790994" y="2373129"/>
            <a:ext cx="576681" cy="263348"/>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endCxn id="6" idx="1"/>
          </p:cNvCxnSpPr>
          <p:nvPr/>
        </p:nvCxnSpPr>
        <p:spPr>
          <a:xfrm>
            <a:off x="2355306" y="2496201"/>
            <a:ext cx="1435688" cy="8602"/>
          </a:xfrm>
          <a:prstGeom prst="straightConnector1">
            <a:avLst/>
          </a:prstGeom>
          <a:ln w="28575">
            <a:solidFill>
              <a:srgbClr val="C5007B"/>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177437" y="2619273"/>
            <a:ext cx="818395" cy="1084333"/>
          </a:xfrm>
          <a:prstGeom prst="straightConnector1">
            <a:avLst/>
          </a:prstGeom>
          <a:ln w="28575">
            <a:solidFill>
              <a:srgbClr val="C500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750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7353" y="247426"/>
            <a:ext cx="4501169" cy="584775"/>
          </a:xfrm>
          <a:prstGeom prst="rect">
            <a:avLst/>
          </a:prstGeom>
        </p:spPr>
        <p:txBody>
          <a:bodyPr wrap="none">
            <a:spAutoFit/>
          </a:bodyPr>
          <a:lstStyle/>
          <a:p>
            <a:r>
              <a:rPr lang="en-US" sz="3200" dirty="0">
                <a:solidFill>
                  <a:srgbClr val="C00000"/>
                </a:solidFill>
              </a:rPr>
              <a:t>Apply and share a L1 style</a:t>
            </a:r>
          </a:p>
        </p:txBody>
      </p:sp>
      <p:pic>
        <p:nvPicPr>
          <p:cNvPr id="3" name="Content Placeholder 11"/>
          <p:cNvPicPr>
            <a:picLocks noChangeAspect="1"/>
          </p:cNvPicPr>
          <p:nvPr/>
        </p:nvPicPr>
        <p:blipFill>
          <a:blip r:embed="rId2"/>
          <a:stretch>
            <a:fillRect/>
          </a:stretch>
        </p:blipFill>
        <p:spPr>
          <a:xfrm>
            <a:off x="1157353" y="941371"/>
            <a:ext cx="8839200" cy="4567046"/>
          </a:xfrm>
          <a:prstGeom prst="rect">
            <a:avLst/>
          </a:prstGeom>
        </p:spPr>
      </p:pic>
      <p:sp>
        <p:nvSpPr>
          <p:cNvPr id="4" name="ZoneTexte 8"/>
          <p:cNvSpPr txBox="1"/>
          <p:nvPr/>
        </p:nvSpPr>
        <p:spPr>
          <a:xfrm>
            <a:off x="1255651" y="3966803"/>
            <a:ext cx="3707450" cy="923330"/>
          </a:xfrm>
          <a:prstGeom prst="rect">
            <a:avLst/>
          </a:prstGeom>
          <a:solidFill>
            <a:srgbClr val="C5007B"/>
          </a:solidFill>
          <a:ln>
            <a:solidFill>
              <a:srgbClr val="C5007B"/>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Tip! As a Template user, make the style default. It will apply to all users of the profile</a:t>
            </a:r>
          </a:p>
        </p:txBody>
      </p:sp>
      <p:sp>
        <p:nvSpPr>
          <p:cNvPr id="5" name="ZoneTexte 8"/>
          <p:cNvSpPr txBox="1"/>
          <p:nvPr/>
        </p:nvSpPr>
        <p:spPr>
          <a:xfrm>
            <a:off x="5701720" y="1988768"/>
            <a:ext cx="3707450" cy="646331"/>
          </a:xfrm>
          <a:prstGeom prst="rect">
            <a:avLst/>
          </a:prstGeom>
          <a:solidFill>
            <a:srgbClr val="C5007B"/>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Set access rights to share with other users and groups</a:t>
            </a:r>
          </a:p>
        </p:txBody>
      </p:sp>
      <p:sp>
        <p:nvSpPr>
          <p:cNvPr id="6" name="Rectangle 5"/>
          <p:cNvSpPr/>
          <p:nvPr/>
        </p:nvSpPr>
        <p:spPr>
          <a:xfrm>
            <a:off x="5199245" y="4242642"/>
            <a:ext cx="3235162" cy="876704"/>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p:cNvCxnSpPr/>
          <p:nvPr/>
        </p:nvCxnSpPr>
        <p:spPr>
          <a:xfrm flipH="1">
            <a:off x="8434407" y="2335246"/>
            <a:ext cx="940815" cy="2369061"/>
          </a:xfrm>
          <a:prstGeom prst="bentConnector3">
            <a:avLst>
              <a:gd name="adj1" fmla="val -24298"/>
            </a:avLst>
          </a:prstGeom>
          <a:ln w="38100">
            <a:solidFill>
              <a:srgbClr val="C5007B"/>
            </a:solidFill>
            <a:tailEnd type="triangle" w="lg" len="lg"/>
          </a:ln>
        </p:spPr>
        <p:style>
          <a:lnRef idx="1">
            <a:schemeClr val="accent6"/>
          </a:lnRef>
          <a:fillRef idx="0">
            <a:schemeClr val="accent6"/>
          </a:fillRef>
          <a:effectRef idx="0">
            <a:schemeClr val="accent6"/>
          </a:effectRef>
          <a:fontRef idx="minor">
            <a:schemeClr val="tx1"/>
          </a:fontRef>
        </p:style>
      </p:cxnSp>
      <p:sp>
        <p:nvSpPr>
          <p:cNvPr id="8" name="Rectangle 7"/>
          <p:cNvSpPr/>
          <p:nvPr/>
        </p:nvSpPr>
        <p:spPr>
          <a:xfrm>
            <a:off x="3979310" y="2888585"/>
            <a:ext cx="878231" cy="314025"/>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126466" y="2899408"/>
            <a:ext cx="852844" cy="208717"/>
          </a:xfrm>
          <a:prstGeom prst="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p:cNvCxnSpPr/>
          <p:nvPr/>
        </p:nvCxnSpPr>
        <p:spPr>
          <a:xfrm rot="5400000" flipH="1" flipV="1">
            <a:off x="4083420" y="1816271"/>
            <a:ext cx="620163" cy="1611486"/>
          </a:xfrm>
          <a:prstGeom prst="bentConnector2">
            <a:avLst/>
          </a:prstGeom>
          <a:ln w="38100">
            <a:solidFill>
              <a:schemeClr val="accent5">
                <a:lumMod val="60000"/>
                <a:lumOff val="40000"/>
              </a:schemeClr>
            </a:solidFill>
            <a:tailEnd type="triangle" w="lg" len="lg"/>
          </a:ln>
        </p:spPr>
        <p:style>
          <a:lnRef idx="1">
            <a:schemeClr val="accent6"/>
          </a:lnRef>
          <a:fillRef idx="0">
            <a:schemeClr val="accent6"/>
          </a:fillRef>
          <a:effectRef idx="0">
            <a:schemeClr val="accent6"/>
          </a:effectRef>
          <a:fontRef idx="minor">
            <a:schemeClr val="tx1"/>
          </a:fontRef>
        </p:style>
      </p:cxnSp>
      <p:cxnSp>
        <p:nvCxnSpPr>
          <p:cNvPr id="11" name="Straight Arrow Connector 10"/>
          <p:cNvCxnSpPr/>
          <p:nvPr/>
        </p:nvCxnSpPr>
        <p:spPr>
          <a:xfrm flipV="1">
            <a:off x="4420577" y="3202610"/>
            <a:ext cx="0" cy="760607"/>
          </a:xfrm>
          <a:prstGeom prst="straightConnector1">
            <a:avLst/>
          </a:prstGeom>
          <a:ln w="28575">
            <a:solidFill>
              <a:srgbClr val="C500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73711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5969" y="0"/>
            <a:ext cx="3449149" cy="584775"/>
          </a:xfrm>
          <a:prstGeom prst="rect">
            <a:avLst/>
          </a:prstGeom>
        </p:spPr>
        <p:txBody>
          <a:bodyPr wrap="none">
            <a:spAutoFit/>
          </a:bodyPr>
          <a:lstStyle/>
          <a:p>
            <a:r>
              <a:rPr lang="en-US" sz="3200" dirty="0">
                <a:solidFill>
                  <a:srgbClr val="C00000"/>
                </a:solidFill>
              </a:rPr>
              <a:t>Text Keys - Scenario</a:t>
            </a:r>
          </a:p>
        </p:txBody>
      </p:sp>
      <p:sp>
        <p:nvSpPr>
          <p:cNvPr id="3" name="Rectangle 2"/>
          <p:cNvSpPr/>
          <p:nvPr/>
        </p:nvSpPr>
        <p:spPr>
          <a:xfrm>
            <a:off x="985969" y="584775"/>
            <a:ext cx="1281120" cy="461665"/>
          </a:xfrm>
          <a:prstGeom prst="rect">
            <a:avLst/>
          </a:prstGeom>
        </p:spPr>
        <p:txBody>
          <a:bodyPr wrap="none">
            <a:spAutoFit/>
          </a:bodyPr>
          <a:lstStyle/>
          <a:p>
            <a:r>
              <a:rPr lang="en-US" sz="2400" b="1" dirty="0">
                <a:solidFill>
                  <a:schemeClr val="tx2"/>
                </a:solidFill>
              </a:rPr>
              <a:t>Scenario</a:t>
            </a:r>
            <a:endParaRPr lang="en-US" sz="2400" b="1" dirty="0">
              <a:solidFill>
                <a:schemeClr val="tx2"/>
              </a:solidFill>
            </a:endParaRPr>
          </a:p>
        </p:txBody>
      </p:sp>
      <p:sp>
        <p:nvSpPr>
          <p:cNvPr id="4" name="Rectangle: Rounded Corners 2"/>
          <p:cNvSpPr/>
          <p:nvPr/>
        </p:nvSpPr>
        <p:spPr>
          <a:xfrm>
            <a:off x="985969" y="1169550"/>
            <a:ext cx="9986682" cy="76192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Nicely done! I also want to change titles of modules and some attributes to make the terminology seen on the screen more user friendly. Can this be done?</a:t>
            </a:r>
            <a:endParaRPr lang="en-GB" dirty="0">
              <a:solidFill>
                <a:schemeClr val="accent1"/>
              </a:solidFill>
            </a:endParaRPr>
          </a:p>
        </p:txBody>
      </p:sp>
      <p:sp>
        <p:nvSpPr>
          <p:cNvPr id="5" name="TextBox 4"/>
          <p:cNvSpPr txBox="1"/>
          <p:nvPr/>
        </p:nvSpPr>
        <p:spPr>
          <a:xfrm>
            <a:off x="985969" y="2054585"/>
            <a:ext cx="3058160" cy="461665"/>
          </a:xfrm>
          <a:prstGeom prst="rect">
            <a:avLst/>
          </a:prstGeom>
          <a:noFill/>
        </p:spPr>
        <p:txBody>
          <a:bodyPr wrap="square" rtlCol="0">
            <a:spAutoFit/>
          </a:bodyPr>
          <a:lstStyle/>
          <a:p>
            <a:r>
              <a:rPr lang="en-US" sz="2400" b="1" dirty="0">
                <a:solidFill>
                  <a:schemeClr val="tx2"/>
                </a:solidFill>
              </a:rPr>
              <a:t>Analysis</a:t>
            </a:r>
          </a:p>
        </p:txBody>
      </p:sp>
      <p:sp>
        <p:nvSpPr>
          <p:cNvPr id="6" name="Rectangle: Rounded Corners 12"/>
          <p:cNvSpPr/>
          <p:nvPr/>
        </p:nvSpPr>
        <p:spPr>
          <a:xfrm>
            <a:off x="985969" y="2516250"/>
            <a:ext cx="9986682" cy="3174545"/>
          </a:xfrm>
          <a:prstGeom prst="roundRect">
            <a:avLst/>
          </a:prstGeom>
          <a:ln>
            <a:solidFill>
              <a:srgbClr val="C5007B"/>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accent4"/>
                </a:solidFill>
              </a:rPr>
              <a:t>You can modify what labels the end-users will see in the interface, by applying modifications to the standard </a:t>
            </a:r>
            <a:r>
              <a:rPr lang="en-US" dirty="0">
                <a:solidFill>
                  <a:srgbClr val="C00000"/>
                </a:solidFill>
              </a:rPr>
              <a:t>text keys</a:t>
            </a:r>
            <a:r>
              <a:rPr lang="en-US" dirty="0">
                <a:solidFill>
                  <a:schemeClr val="accent4"/>
                </a:solidFill>
              </a:rPr>
              <a:t>. If a label needs to be modified, it can be modified centrally, in the corresponding text key, and all the labels using that text key are modified accordingly.</a:t>
            </a:r>
          </a:p>
        </p:txBody>
      </p:sp>
    </p:spTree>
    <p:extLst>
      <p:ext uri="{BB962C8B-B14F-4D97-AF65-F5344CB8AC3E}">
        <p14:creationId xmlns:p14="http://schemas.microsoft.com/office/powerpoint/2010/main" val="14234846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33045" y="0"/>
            <a:ext cx="1705082" cy="584775"/>
          </a:xfrm>
          <a:prstGeom prst="rect">
            <a:avLst/>
          </a:prstGeom>
        </p:spPr>
        <p:txBody>
          <a:bodyPr wrap="none">
            <a:spAutoFit/>
          </a:bodyPr>
          <a:lstStyle/>
          <a:p>
            <a:r>
              <a:rPr lang="en-US" sz="3200" dirty="0">
                <a:solidFill>
                  <a:srgbClr val="C00000"/>
                </a:solidFill>
              </a:rPr>
              <a:t>Text Keys</a:t>
            </a:r>
          </a:p>
        </p:txBody>
      </p:sp>
      <p:sp>
        <p:nvSpPr>
          <p:cNvPr id="3" name="Content Placeholder 7"/>
          <p:cNvSpPr txBox="1">
            <a:spLocks/>
          </p:cNvSpPr>
          <p:nvPr/>
        </p:nvSpPr>
        <p:spPr>
          <a:xfrm>
            <a:off x="1133045" y="584775"/>
            <a:ext cx="8839200" cy="1862403"/>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smtClean="0">
                <a:solidFill>
                  <a:schemeClr val="accent6"/>
                </a:solidFill>
              </a:rPr>
              <a:t>Is replacement active? </a:t>
            </a:r>
          </a:p>
          <a:p>
            <a:pPr lvl="1"/>
            <a:r>
              <a:rPr lang="en-US" dirty="0" smtClean="0">
                <a:solidFill>
                  <a:schemeClr val="bg2">
                    <a:lumMod val="50000"/>
                  </a:schemeClr>
                </a:solidFill>
              </a:rPr>
              <a:t>Column indicates if text key is replacing a standard text key and if the replacement is activated or not</a:t>
            </a:r>
            <a:endParaRPr lang="en-US" dirty="0">
              <a:solidFill>
                <a:schemeClr val="bg2">
                  <a:lumMod val="50000"/>
                </a:schemeClr>
              </a:solidFill>
            </a:endParaRPr>
          </a:p>
        </p:txBody>
      </p:sp>
      <p:pic>
        <p:nvPicPr>
          <p:cNvPr id="4" name="Picture 3"/>
          <p:cNvPicPr>
            <a:picLocks noChangeAspect="1"/>
          </p:cNvPicPr>
          <p:nvPr/>
        </p:nvPicPr>
        <p:blipFill>
          <a:blip r:embed="rId2"/>
          <a:stretch>
            <a:fillRect/>
          </a:stretch>
        </p:blipFill>
        <p:spPr>
          <a:xfrm>
            <a:off x="2187294" y="1832147"/>
            <a:ext cx="6561822" cy="3438461"/>
          </a:xfrm>
          <a:prstGeom prst="rect">
            <a:avLst/>
          </a:prstGeom>
        </p:spPr>
      </p:pic>
    </p:spTree>
    <p:extLst>
      <p:ext uri="{BB962C8B-B14F-4D97-AF65-F5344CB8AC3E}">
        <p14:creationId xmlns:p14="http://schemas.microsoft.com/office/powerpoint/2010/main" val="134461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95891" y="0"/>
            <a:ext cx="3194721" cy="584775"/>
          </a:xfrm>
          <a:prstGeom prst="rect">
            <a:avLst/>
          </a:prstGeom>
        </p:spPr>
        <p:txBody>
          <a:bodyPr wrap="none">
            <a:spAutoFit/>
          </a:bodyPr>
          <a:lstStyle/>
          <a:p>
            <a:r>
              <a:rPr lang="en-US" sz="3200" dirty="0">
                <a:solidFill>
                  <a:srgbClr val="C00000"/>
                </a:solidFill>
              </a:rPr>
              <a:t>Creating Text Keys</a:t>
            </a:r>
          </a:p>
        </p:txBody>
      </p:sp>
      <p:sp>
        <p:nvSpPr>
          <p:cNvPr id="3" name="Espace réservé du contenu 2"/>
          <p:cNvSpPr txBox="1">
            <a:spLocks/>
          </p:cNvSpPr>
          <p:nvPr/>
        </p:nvSpPr>
        <p:spPr>
          <a:xfrm>
            <a:off x="1195891" y="584775"/>
            <a:ext cx="8839200" cy="5135563"/>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Navigate to Administration &gt; Data &gt; TEXT_KEYS</a:t>
            </a:r>
          </a:p>
          <a:p>
            <a:pPr lvl="1"/>
            <a:endParaRPr lang="en-US" dirty="0"/>
          </a:p>
        </p:txBody>
      </p:sp>
      <p:pic>
        <p:nvPicPr>
          <p:cNvPr id="4" name="Picture 3"/>
          <p:cNvPicPr>
            <a:picLocks noChangeAspect="1"/>
          </p:cNvPicPr>
          <p:nvPr/>
        </p:nvPicPr>
        <p:blipFill>
          <a:blip r:embed="rId2"/>
          <a:stretch>
            <a:fillRect/>
          </a:stretch>
        </p:blipFill>
        <p:spPr>
          <a:xfrm>
            <a:off x="1903744" y="1995419"/>
            <a:ext cx="5403190" cy="3222215"/>
          </a:xfrm>
          <a:prstGeom prst="rect">
            <a:avLst/>
          </a:prstGeom>
        </p:spPr>
      </p:pic>
      <p:sp>
        <p:nvSpPr>
          <p:cNvPr id="5" name="TextBox 4"/>
          <p:cNvSpPr txBox="1"/>
          <p:nvPr/>
        </p:nvSpPr>
        <p:spPr>
          <a:xfrm>
            <a:off x="1462681" y="1169549"/>
            <a:ext cx="2486868" cy="646331"/>
          </a:xfrm>
          <a:prstGeom prst="rect">
            <a:avLst/>
          </a:prstGeom>
          <a:solidFill>
            <a:srgbClr val="C5007B"/>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1. Create a new text key</a:t>
            </a:r>
            <a:endParaRPr lang="fr-FR" dirty="0"/>
          </a:p>
        </p:txBody>
      </p:sp>
      <p:sp>
        <p:nvSpPr>
          <p:cNvPr id="7" name="TextBox 6"/>
          <p:cNvSpPr txBox="1"/>
          <p:nvPr/>
        </p:nvSpPr>
        <p:spPr>
          <a:xfrm>
            <a:off x="1344618" y="5048360"/>
            <a:ext cx="2486868" cy="923330"/>
          </a:xfrm>
          <a:prstGeom prst="rect">
            <a:avLst/>
          </a:prstGeom>
          <a:solidFill>
            <a:srgbClr val="C5007B"/>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4. Click OK to save creation and close the dialog</a:t>
            </a:r>
            <a:endParaRPr lang="fr-FR" dirty="0"/>
          </a:p>
        </p:txBody>
      </p:sp>
      <p:sp>
        <p:nvSpPr>
          <p:cNvPr id="8" name="TextBox 7"/>
          <p:cNvSpPr txBox="1"/>
          <p:nvPr/>
        </p:nvSpPr>
        <p:spPr>
          <a:xfrm>
            <a:off x="7519894" y="1256755"/>
            <a:ext cx="2486868" cy="1477328"/>
          </a:xfrm>
          <a:prstGeom prst="rect">
            <a:avLst/>
          </a:prstGeom>
          <a:solidFill>
            <a:srgbClr val="C5007B"/>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2. Name is mandatory and should not contain spaces. Select a parent key, if necessary</a:t>
            </a:r>
            <a:endParaRPr lang="fr-FR" dirty="0"/>
          </a:p>
        </p:txBody>
      </p:sp>
      <p:sp>
        <p:nvSpPr>
          <p:cNvPr id="9" name="TextBox 8"/>
          <p:cNvSpPr txBox="1"/>
          <p:nvPr/>
        </p:nvSpPr>
        <p:spPr>
          <a:xfrm>
            <a:off x="7519894" y="4249528"/>
            <a:ext cx="2380549" cy="1569660"/>
          </a:xfrm>
          <a:prstGeom prst="rect">
            <a:avLst/>
          </a:prstGeom>
          <a:solidFill>
            <a:srgbClr val="C5007B"/>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3. Enter the label for each language used in your system, in the appropriate zones; e.g. English label in the English zone</a:t>
            </a:r>
            <a:endParaRPr lang="fr-FR" sz="1600" dirty="0"/>
          </a:p>
        </p:txBody>
      </p:sp>
      <p:cxnSp>
        <p:nvCxnSpPr>
          <p:cNvPr id="13" name="Straight Arrow Connector 12"/>
          <p:cNvCxnSpPr>
            <a:stCxn id="8" idx="1"/>
          </p:cNvCxnSpPr>
          <p:nvPr/>
        </p:nvCxnSpPr>
        <p:spPr>
          <a:xfrm flipH="1">
            <a:off x="4605339" y="1995419"/>
            <a:ext cx="2914555" cy="661720"/>
          </a:xfrm>
          <a:prstGeom prst="straightConnector1">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1"/>
          </p:cNvCxnSpPr>
          <p:nvPr/>
        </p:nvCxnSpPr>
        <p:spPr>
          <a:xfrm flipH="1">
            <a:off x="7003228" y="1995419"/>
            <a:ext cx="516666" cy="659156"/>
          </a:xfrm>
          <a:prstGeom prst="straightConnector1">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797743" y="2954024"/>
            <a:ext cx="1615192" cy="357346"/>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Straight Arrow Connector 17"/>
          <p:cNvCxnSpPr>
            <a:stCxn id="16" idx="3"/>
          </p:cNvCxnSpPr>
          <p:nvPr/>
        </p:nvCxnSpPr>
        <p:spPr>
          <a:xfrm>
            <a:off x="5412935" y="3132697"/>
            <a:ext cx="2343329" cy="1116831"/>
          </a:xfrm>
          <a:prstGeom prst="straightConnector1">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697191" y="2159686"/>
            <a:ext cx="595677" cy="162079"/>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Straight Arrow Connector 20"/>
          <p:cNvCxnSpPr>
            <a:endCxn id="19" idx="0"/>
          </p:cNvCxnSpPr>
          <p:nvPr/>
        </p:nvCxnSpPr>
        <p:spPr>
          <a:xfrm>
            <a:off x="2588052" y="1815880"/>
            <a:ext cx="406978" cy="343806"/>
          </a:xfrm>
          <a:prstGeom prst="straightConnector1">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5868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0383" y="0"/>
            <a:ext cx="4705866" cy="584775"/>
          </a:xfrm>
          <a:prstGeom prst="rect">
            <a:avLst/>
          </a:prstGeom>
        </p:spPr>
        <p:txBody>
          <a:bodyPr wrap="square">
            <a:spAutoFit/>
          </a:bodyPr>
          <a:lstStyle/>
          <a:p>
            <a:r>
              <a:rPr lang="en-US" sz="3200" dirty="0">
                <a:solidFill>
                  <a:srgbClr val="C00000"/>
                </a:solidFill>
              </a:rPr>
              <a:t>Modifying Text Keys</a:t>
            </a:r>
          </a:p>
        </p:txBody>
      </p:sp>
      <p:sp>
        <p:nvSpPr>
          <p:cNvPr id="3" name="ZoneTexte 5"/>
          <p:cNvSpPr txBox="1"/>
          <p:nvPr/>
        </p:nvSpPr>
        <p:spPr>
          <a:xfrm>
            <a:off x="920382" y="584775"/>
            <a:ext cx="9794233" cy="923330"/>
          </a:xfrm>
          <a:prstGeom prst="rect">
            <a:avLst/>
          </a:prstGeom>
          <a:noFill/>
        </p:spPr>
        <p:txBody>
          <a:bodyPr wrap="square" rtlCol="0">
            <a:spAutoFit/>
          </a:bodyPr>
          <a:lstStyle/>
          <a:p>
            <a:r>
              <a:rPr lang="en-US" dirty="0"/>
              <a:t>To modify text keys:</a:t>
            </a:r>
          </a:p>
          <a:p>
            <a:pPr marL="285750" indent="-285750">
              <a:buFont typeface="Arial" panose="020B0604020202020204" pitchFamily="34" charset="0"/>
              <a:buChar char="•"/>
            </a:pPr>
            <a:r>
              <a:rPr lang="en-US" dirty="0"/>
              <a:t>Double-click on the line of a text key. The </a:t>
            </a:r>
            <a:r>
              <a:rPr lang="en-US" b="1" dirty="0">
                <a:solidFill>
                  <a:schemeClr val="accent1"/>
                </a:solidFill>
              </a:rPr>
              <a:t>Text Keys (Modification)</a:t>
            </a:r>
            <a:r>
              <a:rPr lang="en-US" dirty="0"/>
              <a:t> dialog is displayed. </a:t>
            </a:r>
          </a:p>
          <a:p>
            <a:pPr marL="285750" indent="-285750">
              <a:buFont typeface="Arial" panose="020B0604020202020204" pitchFamily="34" charset="0"/>
              <a:buChar char="•"/>
            </a:pPr>
            <a:r>
              <a:rPr lang="en-US" dirty="0"/>
              <a:t>Modify your data.</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8616" y="1508105"/>
            <a:ext cx="4704424" cy="3727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6"/>
          <p:cNvSpPr txBox="1"/>
          <p:nvPr/>
        </p:nvSpPr>
        <p:spPr>
          <a:xfrm>
            <a:off x="1673116" y="2092880"/>
            <a:ext cx="1600200" cy="1200329"/>
          </a:xfrm>
          <a:prstGeom prst="rect">
            <a:avLst/>
          </a:prstGeom>
          <a:solidFill>
            <a:srgbClr val="FFFFFF"/>
          </a:solidFill>
          <a:effectLst>
            <a:outerShdw blurRad="50800" dist="38100" dir="2700000" algn="tl" rotWithShape="0">
              <a:prstClr val="black">
                <a:alpha val="40000"/>
              </a:prstClr>
            </a:outerShdw>
          </a:effectLst>
        </p:spPr>
        <p:txBody>
          <a:bodyPr wrap="square" rtlCol="0">
            <a:spAutoFit/>
          </a:bodyPr>
          <a:lstStyle/>
          <a:p>
            <a:r>
              <a:rPr lang="en-US" dirty="0"/>
              <a:t>Check the </a:t>
            </a:r>
            <a:r>
              <a:rPr lang="en-US" b="1" dirty="0">
                <a:solidFill>
                  <a:schemeClr val="accent1"/>
                </a:solidFill>
              </a:rPr>
              <a:t>Is active?</a:t>
            </a:r>
            <a:r>
              <a:rPr lang="en-US" dirty="0"/>
              <a:t> box to activate the modification.</a:t>
            </a:r>
          </a:p>
        </p:txBody>
      </p:sp>
      <p:sp>
        <p:nvSpPr>
          <p:cNvPr id="6" name="ZoneTexte 4"/>
          <p:cNvSpPr txBox="1"/>
          <p:nvPr/>
        </p:nvSpPr>
        <p:spPr>
          <a:xfrm>
            <a:off x="1282849" y="5358517"/>
            <a:ext cx="8686800" cy="923330"/>
          </a:xfrm>
          <a:prstGeom prst="rect">
            <a:avLst/>
          </a:prstGeom>
          <a:noFill/>
        </p:spPr>
        <p:txBody>
          <a:bodyPr wrap="square" rtlCol="0">
            <a:spAutoFit/>
          </a:bodyPr>
          <a:lstStyle/>
          <a:p>
            <a:r>
              <a:rPr lang="en-US" dirty="0"/>
              <a:t>If you do not check the</a:t>
            </a:r>
            <a:r>
              <a:rPr lang="en-US" b="1" dirty="0">
                <a:solidFill>
                  <a:schemeClr val="accent1"/>
                </a:solidFill>
              </a:rPr>
              <a:t> Is replacement active?  </a:t>
            </a:r>
            <a:r>
              <a:rPr lang="en-US" dirty="0"/>
              <a:t>box, it is deactivated by default         . To activate it, double-click on the icon in the “Is replacement active?” column. The icon becomes green.</a:t>
            </a: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1760" y="5993847"/>
            <a:ext cx="512000"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7987" y="5358517"/>
            <a:ext cx="485053"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à coins arrondis 7"/>
          <p:cNvSpPr/>
          <p:nvPr/>
        </p:nvSpPr>
        <p:spPr>
          <a:xfrm>
            <a:off x="4378616" y="2018206"/>
            <a:ext cx="665759" cy="14934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eur en angle 9"/>
          <p:cNvCxnSpPr/>
          <p:nvPr/>
        </p:nvCxnSpPr>
        <p:spPr>
          <a:xfrm rot="5400000" flipH="1" flipV="1">
            <a:off x="3657671" y="1391260"/>
            <a:ext cx="74674" cy="1429676"/>
          </a:xfrm>
          <a:prstGeom prst="bentConnector2">
            <a:avLst/>
          </a:prstGeom>
          <a:ln w="19050">
            <a:solidFill>
              <a:srgbClr val="C5007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322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48466" y="0"/>
            <a:ext cx="2726196" cy="584775"/>
          </a:xfrm>
          <a:prstGeom prst="rect">
            <a:avLst/>
          </a:prstGeom>
        </p:spPr>
        <p:txBody>
          <a:bodyPr wrap="none">
            <a:spAutoFit/>
          </a:bodyPr>
          <a:lstStyle/>
          <a:p>
            <a:r>
              <a:rPr lang="en-US" sz="3200" dirty="0">
                <a:solidFill>
                  <a:srgbClr val="C00000"/>
                </a:solidFill>
              </a:rPr>
              <a:t>Using Text Keys</a:t>
            </a:r>
          </a:p>
        </p:txBody>
      </p:sp>
      <p:sp>
        <p:nvSpPr>
          <p:cNvPr id="3" name="Content Placeholder 2"/>
          <p:cNvSpPr txBox="1">
            <a:spLocks/>
          </p:cNvSpPr>
          <p:nvPr/>
        </p:nvSpPr>
        <p:spPr>
          <a:xfrm>
            <a:off x="948466" y="584775"/>
            <a:ext cx="8839200" cy="5135563"/>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
            </a:pPr>
            <a:r>
              <a:rPr lang="en-US" dirty="0" smtClean="0"/>
              <a:t>By default descriptions are used for labels in the interface</a:t>
            </a:r>
          </a:p>
          <a:p>
            <a:pPr>
              <a:buFont typeface="Wingdings" panose="05000000000000000000" pitchFamily="2" charset="2"/>
              <a:buChar char="§"/>
            </a:pPr>
            <a:r>
              <a:rPr lang="en-US" dirty="0" smtClean="0"/>
              <a:t>Can be entered in most </a:t>
            </a:r>
            <a:r>
              <a:rPr lang="en-US" b="1" dirty="0" smtClean="0"/>
              <a:t>Description</a:t>
            </a:r>
            <a:r>
              <a:rPr lang="en-US" dirty="0" smtClean="0"/>
              <a:t> fields </a:t>
            </a:r>
          </a:p>
          <a:p>
            <a:pPr lvl="1"/>
            <a:r>
              <a:rPr lang="en-US" dirty="0" smtClean="0"/>
              <a:t>Syntax: #@&lt;</a:t>
            </a:r>
            <a:r>
              <a:rPr lang="en-US" dirty="0" err="1" smtClean="0"/>
              <a:t>text_key_identifier</a:t>
            </a:r>
            <a:r>
              <a:rPr lang="en-US" dirty="0" smtClean="0"/>
              <a:t>&gt;, or “Name” column of text key</a:t>
            </a:r>
          </a:p>
          <a:p>
            <a:endParaRPr lang="en-US" dirty="0"/>
          </a:p>
        </p:txBody>
      </p:sp>
      <p:pic>
        <p:nvPicPr>
          <p:cNvPr id="4" name="Picture 3"/>
          <p:cNvPicPr>
            <a:picLocks noChangeAspect="1"/>
          </p:cNvPicPr>
          <p:nvPr/>
        </p:nvPicPr>
        <p:blipFill rotWithShape="1">
          <a:blip r:embed="rId2"/>
          <a:srcRect t="1687"/>
          <a:stretch/>
        </p:blipFill>
        <p:spPr>
          <a:xfrm>
            <a:off x="2311564" y="1784397"/>
            <a:ext cx="6070100" cy="3935941"/>
          </a:xfrm>
          <a:prstGeom prst="rect">
            <a:avLst/>
          </a:prstGeom>
        </p:spPr>
      </p:pic>
    </p:spTree>
    <p:extLst>
      <p:ext uri="{BB962C8B-B14F-4D97-AF65-F5344CB8AC3E}">
        <p14:creationId xmlns:p14="http://schemas.microsoft.com/office/powerpoint/2010/main" val="39853788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7801" y="0"/>
            <a:ext cx="4276684" cy="584775"/>
          </a:xfrm>
          <a:prstGeom prst="rect">
            <a:avLst/>
          </a:prstGeom>
        </p:spPr>
        <p:txBody>
          <a:bodyPr wrap="none">
            <a:spAutoFit/>
          </a:bodyPr>
          <a:lstStyle/>
          <a:p>
            <a:r>
              <a:rPr lang="en-US" sz="3200" dirty="0">
                <a:solidFill>
                  <a:srgbClr val="C00000"/>
                </a:solidFill>
              </a:rPr>
              <a:t>Toolbar editor - Scenario</a:t>
            </a:r>
          </a:p>
        </p:txBody>
      </p:sp>
      <p:sp>
        <p:nvSpPr>
          <p:cNvPr id="3" name="Rectangle 2"/>
          <p:cNvSpPr/>
          <p:nvPr/>
        </p:nvSpPr>
        <p:spPr>
          <a:xfrm>
            <a:off x="957801" y="584776"/>
            <a:ext cx="2291008" cy="523220"/>
          </a:xfrm>
          <a:prstGeom prst="rect">
            <a:avLst/>
          </a:prstGeom>
        </p:spPr>
        <p:txBody>
          <a:bodyPr wrap="square">
            <a:spAutoFit/>
          </a:bodyPr>
          <a:lstStyle/>
          <a:p>
            <a:r>
              <a:rPr lang="en-US" sz="2800" b="1" dirty="0">
                <a:solidFill>
                  <a:schemeClr val="tx2"/>
                </a:solidFill>
              </a:rPr>
              <a:t>Scenario</a:t>
            </a:r>
            <a:endParaRPr lang="en-US" sz="2800" dirty="0"/>
          </a:p>
        </p:txBody>
      </p:sp>
      <p:sp>
        <p:nvSpPr>
          <p:cNvPr id="4" name="Rectangle: Rounded Corners 2"/>
          <p:cNvSpPr/>
          <p:nvPr/>
        </p:nvSpPr>
        <p:spPr>
          <a:xfrm>
            <a:off x="957801" y="1238997"/>
            <a:ext cx="10481242" cy="1192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All these toolbars on </a:t>
            </a:r>
            <a:r>
              <a:rPr lang="en-US" dirty="0" err="1">
                <a:solidFill>
                  <a:schemeClr val="bg2">
                    <a:lumMod val="50000"/>
                  </a:schemeClr>
                </a:solidFill>
              </a:rPr>
              <a:t>Planisware</a:t>
            </a:r>
            <a:r>
              <a:rPr lang="en-US" dirty="0">
                <a:solidFill>
                  <a:schemeClr val="bg2">
                    <a:lumMod val="50000"/>
                  </a:schemeClr>
                </a:solidFill>
              </a:rPr>
              <a:t> seem helpful but some users see unnecessary tools that they don’t use or they would like to </a:t>
            </a:r>
          </a:p>
        </p:txBody>
      </p:sp>
      <p:sp>
        <p:nvSpPr>
          <p:cNvPr id="5" name="Rectangle 4"/>
          <p:cNvSpPr/>
          <p:nvPr/>
        </p:nvSpPr>
        <p:spPr>
          <a:xfrm>
            <a:off x="957801" y="2824786"/>
            <a:ext cx="1402243" cy="523220"/>
          </a:xfrm>
          <a:prstGeom prst="rect">
            <a:avLst/>
          </a:prstGeom>
        </p:spPr>
        <p:txBody>
          <a:bodyPr wrap="none">
            <a:spAutoFit/>
          </a:bodyPr>
          <a:lstStyle/>
          <a:p>
            <a:r>
              <a:rPr lang="en-US" sz="2800" b="1" dirty="0">
                <a:solidFill>
                  <a:schemeClr val="tx2"/>
                </a:solidFill>
              </a:rPr>
              <a:t>Analysis</a:t>
            </a:r>
          </a:p>
        </p:txBody>
      </p:sp>
      <p:sp>
        <p:nvSpPr>
          <p:cNvPr id="6" name="Rectangle: Rounded Corners 12"/>
          <p:cNvSpPr/>
          <p:nvPr/>
        </p:nvSpPr>
        <p:spPr>
          <a:xfrm>
            <a:off x="957801" y="3348006"/>
            <a:ext cx="10481242" cy="214915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GB" dirty="0">
                <a:solidFill>
                  <a:schemeClr val="bg2">
                    <a:lumMod val="50000"/>
                  </a:schemeClr>
                </a:solidFill>
              </a:rPr>
              <a:t>You can do this easily using the toolbar editor to hide buttons directly on the toolbar.</a:t>
            </a:r>
          </a:p>
        </p:txBody>
      </p:sp>
    </p:spTree>
    <p:extLst>
      <p:ext uri="{BB962C8B-B14F-4D97-AF65-F5344CB8AC3E}">
        <p14:creationId xmlns:p14="http://schemas.microsoft.com/office/powerpoint/2010/main" val="248686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152400" y="76200"/>
            <a:ext cx="8839200" cy="9144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smtClean="0"/>
              <a:t>Accessing the Feature</a:t>
            </a:r>
            <a:endParaRPr lang="en-US" sz="3200" dirty="0"/>
          </a:p>
        </p:txBody>
      </p:sp>
      <p:sp>
        <p:nvSpPr>
          <p:cNvPr id="3" name="ZoneTexte 5"/>
          <p:cNvSpPr txBox="1"/>
          <p:nvPr/>
        </p:nvSpPr>
        <p:spPr>
          <a:xfrm>
            <a:off x="619764" y="481054"/>
            <a:ext cx="8533200" cy="923330"/>
          </a:xfrm>
          <a:prstGeom prst="rect">
            <a:avLst/>
          </a:prstGeom>
          <a:noFill/>
        </p:spPr>
        <p:txBody>
          <a:bodyPr wrap="square" rtlCol="0">
            <a:spAutoFit/>
          </a:bodyPr>
          <a:lstStyle/>
          <a:p>
            <a:r>
              <a:rPr lang="en-US" dirty="0"/>
              <a:t>To create a new toolbar:</a:t>
            </a:r>
          </a:p>
          <a:p>
            <a:pPr marL="285750" indent="-285750">
              <a:buFont typeface="Arial" panose="020B0604020202020204" pitchFamily="34" charset="0"/>
              <a:buChar char="•"/>
            </a:pPr>
            <a:r>
              <a:rPr lang="en-US" dirty="0"/>
              <a:t>Open the </a:t>
            </a:r>
            <a:r>
              <a:rPr lang="en-US" b="1" dirty="0">
                <a:solidFill>
                  <a:schemeClr val="accent1"/>
                </a:solidFill>
              </a:rPr>
              <a:t>Administration</a:t>
            </a:r>
            <a:r>
              <a:rPr lang="en-US" dirty="0"/>
              <a:t> module.</a:t>
            </a:r>
          </a:p>
          <a:p>
            <a:pPr marL="285750" indent="-285750">
              <a:buFont typeface="Arial" panose="020B0604020202020204" pitchFamily="34" charset="0"/>
              <a:buChar char="•"/>
            </a:pPr>
            <a:r>
              <a:rPr lang="en-US" dirty="0"/>
              <a:t>Add the </a:t>
            </a:r>
            <a:r>
              <a:rPr lang="en-US" b="1" dirty="0">
                <a:solidFill>
                  <a:schemeClr val="accent1"/>
                </a:solidFill>
              </a:rPr>
              <a:t>Toolbar Editor</a:t>
            </a:r>
            <a:r>
              <a:rPr lang="en-US" dirty="0"/>
              <a:t> page.</a:t>
            </a:r>
          </a:p>
        </p:txBody>
      </p:sp>
      <p:pic>
        <p:nvPicPr>
          <p:cNvPr id="4" name="Picture 3"/>
          <p:cNvPicPr>
            <a:picLocks noChangeAspect="1"/>
          </p:cNvPicPr>
          <p:nvPr/>
        </p:nvPicPr>
        <p:blipFill>
          <a:blip r:embed="rId2"/>
          <a:stretch>
            <a:fillRect/>
          </a:stretch>
        </p:blipFill>
        <p:spPr>
          <a:xfrm>
            <a:off x="797906" y="1453017"/>
            <a:ext cx="8641200" cy="4108629"/>
          </a:xfrm>
          <a:prstGeom prst="rect">
            <a:avLst/>
          </a:prstGeom>
        </p:spPr>
      </p:pic>
      <p:sp>
        <p:nvSpPr>
          <p:cNvPr id="5" name="ZoneTexte 20"/>
          <p:cNvSpPr txBox="1"/>
          <p:nvPr/>
        </p:nvSpPr>
        <p:spPr>
          <a:xfrm>
            <a:off x="3398380" y="2688901"/>
            <a:ext cx="4876800" cy="1477328"/>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Select the report you want to create a toolbar for. </a:t>
            </a:r>
          </a:p>
          <a:p>
            <a:r>
              <a:rPr lang="en-US" dirty="0"/>
              <a:t>The list displays only the reports of the selected module for which there is no existing toolbar yet.</a:t>
            </a:r>
          </a:p>
        </p:txBody>
      </p:sp>
      <p:sp>
        <p:nvSpPr>
          <p:cNvPr id="6" name="ZoneTexte 12"/>
          <p:cNvSpPr txBox="1"/>
          <p:nvPr/>
        </p:nvSpPr>
        <p:spPr>
          <a:xfrm>
            <a:off x="415496" y="3122148"/>
            <a:ext cx="2514600" cy="92333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Select the module of the report you want to create a toolbar for. </a:t>
            </a:r>
          </a:p>
        </p:txBody>
      </p:sp>
      <p:sp>
        <p:nvSpPr>
          <p:cNvPr id="7" name="Rectangle 6"/>
          <p:cNvSpPr/>
          <p:nvPr/>
        </p:nvSpPr>
        <p:spPr>
          <a:xfrm>
            <a:off x="1735393" y="1453017"/>
            <a:ext cx="685800" cy="15473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750128" y="1838855"/>
            <a:ext cx="986209" cy="1439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44283" y="1846511"/>
            <a:ext cx="905845" cy="1439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982938" y="1643107"/>
            <a:ext cx="685800" cy="1524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onnecteur en angle 9"/>
          <p:cNvCxnSpPr>
            <a:cxnSpLocks/>
          </p:cNvCxnSpPr>
          <p:nvPr/>
        </p:nvCxnSpPr>
        <p:spPr>
          <a:xfrm>
            <a:off x="1735393" y="1575388"/>
            <a:ext cx="262773" cy="199810"/>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2" name="Connecteur en angle 24"/>
          <p:cNvCxnSpPr>
            <a:cxnSpLocks/>
            <a:stCxn id="5" idx="0"/>
            <a:endCxn id="8" idx="2"/>
          </p:cNvCxnSpPr>
          <p:nvPr/>
        </p:nvCxnSpPr>
        <p:spPr>
          <a:xfrm rot="16200000" flipV="1">
            <a:off x="3686984" y="539104"/>
            <a:ext cx="706047" cy="3593547"/>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3" name="Connecteur en angle 16"/>
          <p:cNvCxnSpPr>
            <a:cxnSpLocks/>
          </p:cNvCxnSpPr>
          <p:nvPr/>
        </p:nvCxnSpPr>
        <p:spPr>
          <a:xfrm rot="16200000" flipV="1">
            <a:off x="932291" y="2183877"/>
            <a:ext cx="1176558" cy="766277"/>
          </a:xfrm>
          <a:prstGeom prst="bentConnector3">
            <a:avLst>
              <a:gd name="adj1" fmla="val 56400"/>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527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95631" y="81586"/>
            <a:ext cx="3668568" cy="584775"/>
          </a:xfrm>
          <a:prstGeom prst="rect">
            <a:avLst/>
          </a:prstGeom>
        </p:spPr>
        <p:txBody>
          <a:bodyPr wrap="none">
            <a:spAutoFit/>
          </a:bodyPr>
          <a:lstStyle/>
          <a:p>
            <a:r>
              <a:rPr lang="en-US" sz="3200" dirty="0">
                <a:solidFill>
                  <a:srgbClr val="C00000"/>
                </a:solidFill>
              </a:rPr>
              <a:t>Adding Existing Tools</a:t>
            </a:r>
          </a:p>
        </p:txBody>
      </p:sp>
      <p:sp>
        <p:nvSpPr>
          <p:cNvPr id="3" name="Rectangle 2"/>
          <p:cNvSpPr/>
          <p:nvPr/>
        </p:nvSpPr>
        <p:spPr>
          <a:xfrm>
            <a:off x="1195631" y="792941"/>
            <a:ext cx="8624030" cy="369332"/>
          </a:xfrm>
          <a:prstGeom prst="rect">
            <a:avLst/>
          </a:prstGeom>
        </p:spPr>
        <p:txBody>
          <a:bodyPr wrap="square">
            <a:spAutoFit/>
          </a:bodyPr>
          <a:lstStyle/>
          <a:p>
            <a:r>
              <a:rPr lang="en-US" dirty="0">
                <a:solidFill>
                  <a:schemeClr val="bg2">
                    <a:lumMod val="50000"/>
                  </a:schemeClr>
                </a:solidFill>
              </a:rPr>
              <a:t>To add an already existing button, click the </a:t>
            </a:r>
            <a:r>
              <a:rPr lang="en-US" b="1" dirty="0">
                <a:solidFill>
                  <a:schemeClr val="accent1">
                    <a:lumMod val="60000"/>
                    <a:lumOff val="40000"/>
                  </a:schemeClr>
                </a:solidFill>
              </a:rPr>
              <a:t>Add</a:t>
            </a:r>
            <a:r>
              <a:rPr lang="en-US" dirty="0">
                <a:solidFill>
                  <a:schemeClr val="accent1">
                    <a:lumMod val="60000"/>
                    <a:lumOff val="40000"/>
                  </a:schemeClr>
                </a:solidFill>
              </a:rPr>
              <a:t> </a:t>
            </a:r>
            <a:r>
              <a:rPr lang="en-US" dirty="0">
                <a:solidFill>
                  <a:schemeClr val="bg2">
                    <a:lumMod val="50000"/>
                  </a:schemeClr>
                </a:solidFill>
              </a:rPr>
              <a:t>button corresponding to this button.</a:t>
            </a:r>
            <a:endParaRPr lang="en-US" dirty="0">
              <a:solidFill>
                <a:schemeClr val="bg2">
                  <a:lumMod val="50000"/>
                </a:schemeClr>
              </a:solidFill>
            </a:endParaRPr>
          </a:p>
        </p:txBody>
      </p:sp>
      <p:pic>
        <p:nvPicPr>
          <p:cNvPr id="4" name="Picture 3"/>
          <p:cNvPicPr>
            <a:picLocks noChangeAspect="1"/>
          </p:cNvPicPr>
          <p:nvPr/>
        </p:nvPicPr>
        <p:blipFill>
          <a:blip r:embed="rId2"/>
          <a:stretch>
            <a:fillRect/>
          </a:stretch>
        </p:blipFill>
        <p:spPr>
          <a:xfrm>
            <a:off x="1195631" y="1565852"/>
            <a:ext cx="8624030" cy="4284980"/>
          </a:xfrm>
          <a:prstGeom prst="rect">
            <a:avLst/>
          </a:prstGeom>
        </p:spPr>
      </p:pic>
      <p:sp>
        <p:nvSpPr>
          <p:cNvPr id="5" name="Rectangle à coins arrondis 5"/>
          <p:cNvSpPr/>
          <p:nvPr/>
        </p:nvSpPr>
        <p:spPr>
          <a:xfrm>
            <a:off x="1195631" y="2549554"/>
            <a:ext cx="904996" cy="28116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à coins arrondis 6"/>
          <p:cNvSpPr/>
          <p:nvPr/>
        </p:nvSpPr>
        <p:spPr>
          <a:xfrm>
            <a:off x="7451852" y="2968853"/>
            <a:ext cx="533400" cy="381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eur en angle 7"/>
          <p:cNvCxnSpPr>
            <a:cxnSpLocks/>
            <a:stCxn id="3" idx="2"/>
            <a:endCxn id="6" idx="0"/>
          </p:cNvCxnSpPr>
          <p:nvPr/>
        </p:nvCxnSpPr>
        <p:spPr>
          <a:xfrm rot="16200000" flipH="1">
            <a:off x="5709809" y="960110"/>
            <a:ext cx="1806580" cy="2210906"/>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ZoneTexte 6"/>
          <p:cNvSpPr txBox="1"/>
          <p:nvPr/>
        </p:nvSpPr>
        <p:spPr>
          <a:xfrm>
            <a:off x="2135512" y="2560303"/>
            <a:ext cx="3337249" cy="1323439"/>
          </a:xfrm>
          <a:prstGeom prst="rect">
            <a:avLst/>
          </a:prstGeom>
          <a:solidFill>
            <a:schemeClr val="bg1"/>
          </a:solidFill>
        </p:spPr>
        <p:txBody>
          <a:bodyPr wrap="square" rtlCol="0">
            <a:spAutoFit/>
          </a:bodyPr>
          <a:lstStyle/>
          <a:p>
            <a:r>
              <a:rPr lang="en-US" sz="2000" dirty="0"/>
              <a:t>To add a tool to the toolbar, click the </a:t>
            </a:r>
            <a:r>
              <a:rPr lang="en-US" sz="2000" b="1" dirty="0">
                <a:solidFill>
                  <a:schemeClr val="accent1"/>
                </a:solidFill>
              </a:rPr>
              <a:t>Icon/Button/Toggle/Menu/</a:t>
            </a:r>
          </a:p>
          <a:p>
            <a:r>
              <a:rPr lang="en-US" sz="2000" b="1" dirty="0">
                <a:solidFill>
                  <a:schemeClr val="accent1"/>
                </a:solidFill>
              </a:rPr>
              <a:t>Field</a:t>
            </a:r>
            <a:r>
              <a:rPr lang="en-US" sz="2000" dirty="0"/>
              <a:t> button.</a:t>
            </a:r>
          </a:p>
        </p:txBody>
      </p:sp>
    </p:spTree>
    <p:extLst>
      <p:ext uri="{BB962C8B-B14F-4D97-AF65-F5344CB8AC3E}">
        <p14:creationId xmlns:p14="http://schemas.microsoft.com/office/powerpoint/2010/main" val="2718493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6780" y="425830"/>
            <a:ext cx="4455194" cy="584775"/>
          </a:xfrm>
          <a:prstGeom prst="rect">
            <a:avLst/>
          </a:prstGeom>
        </p:spPr>
        <p:txBody>
          <a:bodyPr wrap="none">
            <a:spAutoFit/>
          </a:bodyPr>
          <a:lstStyle/>
          <a:p>
            <a:r>
              <a:rPr lang="en-US" sz="3200" dirty="0">
                <a:solidFill>
                  <a:srgbClr val="C00000"/>
                </a:solidFill>
              </a:rPr>
              <a:t>User Attributes - Scenario</a:t>
            </a:r>
          </a:p>
        </p:txBody>
      </p:sp>
      <p:sp>
        <p:nvSpPr>
          <p:cNvPr id="3" name="Rectangle 2"/>
          <p:cNvSpPr/>
          <p:nvPr/>
        </p:nvSpPr>
        <p:spPr>
          <a:xfrm>
            <a:off x="1456780" y="1157351"/>
            <a:ext cx="1465466" cy="523220"/>
          </a:xfrm>
          <a:prstGeom prst="rect">
            <a:avLst/>
          </a:prstGeom>
        </p:spPr>
        <p:txBody>
          <a:bodyPr wrap="none">
            <a:spAutoFit/>
          </a:bodyPr>
          <a:lstStyle/>
          <a:p>
            <a:r>
              <a:rPr lang="en-US" sz="2800" b="1" dirty="0">
                <a:solidFill>
                  <a:schemeClr val="tx2"/>
                </a:solidFill>
              </a:rPr>
              <a:t>Scenario</a:t>
            </a:r>
            <a:endParaRPr lang="en-US" sz="2800" dirty="0"/>
          </a:p>
        </p:txBody>
      </p:sp>
      <p:sp>
        <p:nvSpPr>
          <p:cNvPr id="4" name="Rectangle 3"/>
          <p:cNvSpPr/>
          <p:nvPr/>
        </p:nvSpPr>
        <p:spPr>
          <a:xfrm>
            <a:off x="1456780" y="1827317"/>
            <a:ext cx="9548293" cy="92333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en-US" dirty="0">
                <a:solidFill>
                  <a:schemeClr val="bg2">
                    <a:lumMod val="50000"/>
                  </a:schemeClr>
                </a:solidFill>
              </a:rPr>
              <a:t>The new project code works great! The difficulty level for activities needs improvement, though. Too many users are entering different values and it is confusing all the PMs. Can we have a dropdown selection for difficulty levels between 1-5 and only have PMs be able to view and edit this attribute?</a:t>
            </a:r>
          </a:p>
        </p:txBody>
      </p:sp>
      <p:sp>
        <p:nvSpPr>
          <p:cNvPr id="5" name="Rectangle 4"/>
          <p:cNvSpPr/>
          <p:nvPr/>
        </p:nvSpPr>
        <p:spPr>
          <a:xfrm>
            <a:off x="1456780" y="3039938"/>
            <a:ext cx="1402243" cy="523220"/>
          </a:xfrm>
          <a:prstGeom prst="rect">
            <a:avLst/>
          </a:prstGeom>
        </p:spPr>
        <p:txBody>
          <a:bodyPr wrap="none">
            <a:spAutoFit/>
          </a:bodyPr>
          <a:lstStyle/>
          <a:p>
            <a:r>
              <a:rPr lang="en-US" sz="2800" b="1" dirty="0">
                <a:solidFill>
                  <a:schemeClr val="tx2"/>
                </a:solidFill>
              </a:rPr>
              <a:t>Analysis</a:t>
            </a:r>
          </a:p>
        </p:txBody>
      </p:sp>
      <p:sp>
        <p:nvSpPr>
          <p:cNvPr id="6" name="Rectangle 5"/>
          <p:cNvSpPr/>
          <p:nvPr/>
        </p:nvSpPr>
        <p:spPr>
          <a:xfrm>
            <a:off x="1456779" y="3620532"/>
            <a:ext cx="9548293" cy="175432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GB" dirty="0">
                <a:solidFill>
                  <a:schemeClr val="bg2">
                    <a:lumMod val="50000"/>
                  </a:schemeClr>
                </a:solidFill>
              </a:rPr>
              <a:t>How to break down the situation: </a:t>
            </a:r>
            <a:br>
              <a:rPr lang="en-GB" dirty="0">
                <a:solidFill>
                  <a:schemeClr val="bg2">
                    <a:lumMod val="50000"/>
                  </a:schemeClr>
                </a:solidFill>
              </a:rPr>
            </a:br>
            <a:r>
              <a:rPr lang="en-GB" dirty="0">
                <a:solidFill>
                  <a:schemeClr val="bg2">
                    <a:lumMod val="50000"/>
                  </a:schemeClr>
                </a:solidFill>
              </a:rPr>
              <a:t> 	1. Using Possible Attribute Values will limit user input to a set of specified values. There are 2 ways of implementing this feature. </a:t>
            </a:r>
          </a:p>
          <a:p>
            <a:r>
              <a:rPr lang="en-GB" dirty="0">
                <a:solidFill>
                  <a:schemeClr val="bg2">
                    <a:lumMod val="50000"/>
                  </a:schemeClr>
                </a:solidFill>
              </a:rPr>
              <a:t/>
            </a:r>
            <a:br>
              <a:rPr lang="en-GB" dirty="0">
                <a:solidFill>
                  <a:schemeClr val="bg2">
                    <a:lumMod val="50000"/>
                  </a:schemeClr>
                </a:solidFill>
              </a:rPr>
            </a:br>
            <a:r>
              <a:rPr lang="en-GB" dirty="0">
                <a:solidFill>
                  <a:schemeClr val="bg2">
                    <a:lumMod val="50000"/>
                  </a:schemeClr>
                </a:solidFill>
              </a:rPr>
              <a:t> 	2.  Setting the restrict access value of a user attribute lets admins control which users or which user groups can view the user attribute within the system</a:t>
            </a:r>
            <a:endParaRPr lang="en-US" dirty="0">
              <a:solidFill>
                <a:schemeClr val="bg2">
                  <a:lumMod val="50000"/>
                </a:schemeClr>
              </a:solidFill>
            </a:endParaRPr>
          </a:p>
        </p:txBody>
      </p:sp>
    </p:spTree>
    <p:extLst>
      <p:ext uri="{BB962C8B-B14F-4D97-AF65-F5344CB8AC3E}">
        <p14:creationId xmlns:p14="http://schemas.microsoft.com/office/powerpoint/2010/main" val="19686416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92" y="0"/>
            <a:ext cx="3668568" cy="584775"/>
          </a:xfrm>
          <a:prstGeom prst="rect">
            <a:avLst/>
          </a:prstGeom>
        </p:spPr>
        <p:txBody>
          <a:bodyPr wrap="none">
            <a:spAutoFit/>
          </a:bodyPr>
          <a:lstStyle/>
          <a:p>
            <a:r>
              <a:rPr lang="en-US" sz="3200" dirty="0">
                <a:solidFill>
                  <a:srgbClr val="C00000"/>
                </a:solidFill>
              </a:rPr>
              <a:t>Adding Existing Tools</a:t>
            </a:r>
          </a:p>
        </p:txBody>
      </p:sp>
      <p:sp>
        <p:nvSpPr>
          <p:cNvPr id="3" name="ZoneTexte 4"/>
          <p:cNvSpPr txBox="1"/>
          <p:nvPr/>
        </p:nvSpPr>
        <p:spPr>
          <a:xfrm>
            <a:off x="1143092" y="584775"/>
            <a:ext cx="9582282" cy="646331"/>
          </a:xfrm>
          <a:prstGeom prst="rect">
            <a:avLst/>
          </a:prstGeom>
          <a:noFill/>
        </p:spPr>
        <p:txBody>
          <a:bodyPr wrap="square" rtlCol="0">
            <a:spAutoFit/>
          </a:bodyPr>
          <a:lstStyle/>
          <a:p>
            <a:r>
              <a:rPr lang="en-US" dirty="0"/>
              <a:t>The tool is added to the toolbar.</a:t>
            </a:r>
          </a:p>
          <a:p>
            <a:r>
              <a:rPr lang="en-US" dirty="0"/>
              <a:t>A yellow dot is displayed next to the added tool. It indicates that the toolbar has not been saved yet.</a:t>
            </a:r>
          </a:p>
        </p:txBody>
      </p:sp>
      <p:sp>
        <p:nvSpPr>
          <p:cNvPr id="5" name="ZoneTexte 13"/>
          <p:cNvSpPr txBox="1"/>
          <p:nvPr/>
        </p:nvSpPr>
        <p:spPr>
          <a:xfrm>
            <a:off x="8164157" y="907940"/>
            <a:ext cx="2819400" cy="92333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To cancel adding a tool, click the </a:t>
            </a:r>
            <a:r>
              <a:rPr lang="en-US" b="1" dirty="0">
                <a:solidFill>
                  <a:schemeClr val="accent1"/>
                </a:solidFill>
              </a:rPr>
              <a:t>Remove</a:t>
            </a:r>
            <a:r>
              <a:rPr lang="en-US" dirty="0"/>
              <a:t> button corresponding to this tool.</a:t>
            </a:r>
          </a:p>
        </p:txBody>
      </p:sp>
      <p:sp>
        <p:nvSpPr>
          <p:cNvPr id="6" name="ZoneTexte 19"/>
          <p:cNvSpPr txBox="1"/>
          <p:nvPr/>
        </p:nvSpPr>
        <p:spPr>
          <a:xfrm>
            <a:off x="2625824" y="4882316"/>
            <a:ext cx="5280150"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A dot is also displayed in the list to indicate the tool that has been added to the toolbar.</a:t>
            </a:r>
          </a:p>
        </p:txBody>
      </p:sp>
      <p:pic>
        <p:nvPicPr>
          <p:cNvPr id="9" name="Picture 8"/>
          <p:cNvPicPr>
            <a:picLocks noChangeAspect="1"/>
          </p:cNvPicPr>
          <p:nvPr/>
        </p:nvPicPr>
        <p:blipFill>
          <a:blip r:embed="rId2"/>
          <a:stretch>
            <a:fillRect/>
          </a:stretch>
        </p:blipFill>
        <p:spPr>
          <a:xfrm>
            <a:off x="1143092" y="1734405"/>
            <a:ext cx="8848327" cy="3066435"/>
          </a:xfrm>
          <a:prstGeom prst="rect">
            <a:avLst/>
          </a:prstGeom>
        </p:spPr>
      </p:pic>
      <p:sp>
        <p:nvSpPr>
          <p:cNvPr id="10" name="Rectangle à coins arrondis 18"/>
          <p:cNvSpPr/>
          <p:nvPr/>
        </p:nvSpPr>
        <p:spPr>
          <a:xfrm>
            <a:off x="3249967" y="2492225"/>
            <a:ext cx="228600" cy="216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onnecteur en angle 21"/>
          <p:cNvCxnSpPr/>
          <p:nvPr/>
        </p:nvCxnSpPr>
        <p:spPr>
          <a:xfrm rot="16200000" flipV="1">
            <a:off x="3143339" y="2929153"/>
            <a:ext cx="2085702" cy="1643845"/>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2" name="Rectangle à coins arrondis 12"/>
          <p:cNvSpPr/>
          <p:nvPr/>
        </p:nvSpPr>
        <p:spPr>
          <a:xfrm>
            <a:off x="7471772" y="2807746"/>
            <a:ext cx="574948" cy="32387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en angle 15"/>
          <p:cNvCxnSpPr>
            <a:stCxn id="5" idx="1"/>
            <a:endCxn id="12" idx="0"/>
          </p:cNvCxnSpPr>
          <p:nvPr/>
        </p:nvCxnSpPr>
        <p:spPr>
          <a:xfrm rot="10800000" flipV="1">
            <a:off x="7759247" y="1369604"/>
            <a:ext cx="404911" cy="1438141"/>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1493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1141" y="0"/>
            <a:ext cx="5022080" cy="584775"/>
          </a:xfrm>
          <a:prstGeom prst="rect">
            <a:avLst/>
          </a:prstGeom>
        </p:spPr>
        <p:txBody>
          <a:bodyPr wrap="none">
            <a:spAutoFit/>
          </a:bodyPr>
          <a:lstStyle/>
          <a:p>
            <a:r>
              <a:rPr lang="en-US" sz="3200" dirty="0">
                <a:solidFill>
                  <a:srgbClr val="C00000"/>
                </a:solidFill>
              </a:rPr>
              <a:t>Removing Tools from Toolbar</a:t>
            </a:r>
          </a:p>
        </p:txBody>
      </p:sp>
      <p:pic>
        <p:nvPicPr>
          <p:cNvPr id="4" name="Picture 3"/>
          <p:cNvPicPr>
            <a:picLocks noChangeAspect="1"/>
          </p:cNvPicPr>
          <p:nvPr/>
        </p:nvPicPr>
        <p:blipFill>
          <a:blip r:embed="rId2"/>
          <a:stretch>
            <a:fillRect/>
          </a:stretch>
        </p:blipFill>
        <p:spPr>
          <a:xfrm>
            <a:off x="1162915" y="1058165"/>
            <a:ext cx="8472349" cy="4096666"/>
          </a:xfrm>
          <a:prstGeom prst="rect">
            <a:avLst/>
          </a:prstGeom>
        </p:spPr>
      </p:pic>
      <p:sp>
        <p:nvSpPr>
          <p:cNvPr id="5" name="ZoneTexte 13"/>
          <p:cNvSpPr txBox="1"/>
          <p:nvPr/>
        </p:nvSpPr>
        <p:spPr>
          <a:xfrm>
            <a:off x="6769246" y="3568527"/>
            <a:ext cx="2819400" cy="92333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Click on </a:t>
            </a:r>
            <a:r>
              <a:rPr lang="en-US" b="1" dirty="0">
                <a:solidFill>
                  <a:schemeClr val="accent1"/>
                </a:solidFill>
              </a:rPr>
              <a:t>Remove from toolbar </a:t>
            </a:r>
            <a:r>
              <a:rPr lang="en-US" dirty="0"/>
              <a:t>to delete the tool from the toolbar.</a:t>
            </a:r>
          </a:p>
        </p:txBody>
      </p:sp>
      <p:sp>
        <p:nvSpPr>
          <p:cNvPr id="6" name="ZoneTexte 19"/>
          <p:cNvSpPr txBox="1"/>
          <p:nvPr/>
        </p:nvSpPr>
        <p:spPr>
          <a:xfrm>
            <a:off x="2296095" y="1058165"/>
            <a:ext cx="5280150"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Double click on the tool that you would like to remove from the toolbar.</a:t>
            </a:r>
          </a:p>
        </p:txBody>
      </p:sp>
      <p:sp>
        <p:nvSpPr>
          <p:cNvPr id="7" name="Rectangle à coins arrondis 18"/>
          <p:cNvSpPr/>
          <p:nvPr/>
        </p:nvSpPr>
        <p:spPr>
          <a:xfrm>
            <a:off x="1279028" y="1704496"/>
            <a:ext cx="228600" cy="216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à coins arrondis 12"/>
          <p:cNvSpPr/>
          <p:nvPr/>
        </p:nvSpPr>
        <p:spPr>
          <a:xfrm>
            <a:off x="8272768" y="4851629"/>
            <a:ext cx="653053" cy="324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p:cNvCxnSpPr>
            <a:stCxn id="5" idx="1"/>
            <a:endCxn id="8" idx="1"/>
          </p:cNvCxnSpPr>
          <p:nvPr/>
        </p:nvCxnSpPr>
        <p:spPr>
          <a:xfrm rot="10800000" flipH="1" flipV="1">
            <a:off x="6769246" y="4030191"/>
            <a:ext cx="1503522" cy="983437"/>
          </a:xfrm>
          <a:prstGeom prst="bentConnector3">
            <a:avLst>
              <a:gd name="adj1" fmla="val -1520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rot="10800000" flipV="1">
            <a:off x="1507629" y="1223175"/>
            <a:ext cx="788467" cy="5984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0968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15586" y="-96819"/>
            <a:ext cx="3692036" cy="584775"/>
          </a:xfrm>
          <a:prstGeom prst="rect">
            <a:avLst/>
          </a:prstGeom>
        </p:spPr>
        <p:txBody>
          <a:bodyPr wrap="none">
            <a:spAutoFit/>
          </a:bodyPr>
          <a:lstStyle/>
          <a:p>
            <a:r>
              <a:rPr lang="en-US" sz="3200" dirty="0">
                <a:solidFill>
                  <a:srgbClr val="C00000"/>
                </a:solidFill>
              </a:rPr>
              <a:t>E-Learning - Scenario</a:t>
            </a:r>
          </a:p>
        </p:txBody>
      </p:sp>
      <p:sp>
        <p:nvSpPr>
          <p:cNvPr id="3" name="Rectangle 2"/>
          <p:cNvSpPr/>
          <p:nvPr/>
        </p:nvSpPr>
        <p:spPr>
          <a:xfrm>
            <a:off x="1315586" y="487956"/>
            <a:ext cx="1281120" cy="461665"/>
          </a:xfrm>
          <a:prstGeom prst="rect">
            <a:avLst/>
          </a:prstGeom>
        </p:spPr>
        <p:txBody>
          <a:bodyPr wrap="none">
            <a:spAutoFit/>
          </a:bodyPr>
          <a:lstStyle/>
          <a:p>
            <a:r>
              <a:rPr lang="en-US" sz="2400" b="1" dirty="0">
                <a:solidFill>
                  <a:schemeClr val="tx2"/>
                </a:solidFill>
              </a:rPr>
              <a:t>Scenario</a:t>
            </a:r>
            <a:endParaRPr lang="en-US" sz="2400" dirty="0"/>
          </a:p>
        </p:txBody>
      </p:sp>
      <p:sp>
        <p:nvSpPr>
          <p:cNvPr id="4" name="Rectangle: Rounded Corners 2"/>
          <p:cNvSpPr/>
          <p:nvPr/>
        </p:nvSpPr>
        <p:spPr>
          <a:xfrm>
            <a:off x="1315586" y="1035099"/>
            <a:ext cx="9850852" cy="99859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I can’t handle all the questions that my end users are sending over to me. Do you have any relevant documentation that can be easily searchable?</a:t>
            </a:r>
          </a:p>
        </p:txBody>
      </p:sp>
      <p:sp>
        <p:nvSpPr>
          <p:cNvPr id="5" name="Rectangle 4"/>
          <p:cNvSpPr/>
          <p:nvPr/>
        </p:nvSpPr>
        <p:spPr>
          <a:xfrm>
            <a:off x="1315586" y="2350003"/>
            <a:ext cx="1229504" cy="461665"/>
          </a:xfrm>
          <a:prstGeom prst="rect">
            <a:avLst/>
          </a:prstGeom>
        </p:spPr>
        <p:txBody>
          <a:bodyPr wrap="none">
            <a:spAutoFit/>
          </a:bodyPr>
          <a:lstStyle/>
          <a:p>
            <a:r>
              <a:rPr lang="en-US" sz="2400" b="1" dirty="0">
                <a:solidFill>
                  <a:schemeClr val="tx2"/>
                </a:solidFill>
              </a:rPr>
              <a:t>Analysis</a:t>
            </a:r>
          </a:p>
        </p:txBody>
      </p:sp>
      <p:sp>
        <p:nvSpPr>
          <p:cNvPr id="6" name="Rectangle: Rounded Corners 12"/>
          <p:cNvSpPr/>
          <p:nvPr/>
        </p:nvSpPr>
        <p:spPr>
          <a:xfrm>
            <a:off x="1315586" y="2811668"/>
            <a:ext cx="9850852"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GB" dirty="0">
                <a:solidFill>
                  <a:schemeClr val="bg2">
                    <a:lumMod val="50000"/>
                  </a:schemeClr>
                </a:solidFill>
              </a:rPr>
              <a:t>Training materials and relevant documentation to </a:t>
            </a:r>
            <a:r>
              <a:rPr lang="en-GB" dirty="0" err="1">
                <a:solidFill>
                  <a:schemeClr val="bg2">
                    <a:lumMod val="50000"/>
                  </a:schemeClr>
                </a:solidFill>
              </a:rPr>
              <a:t>Planisware</a:t>
            </a:r>
            <a:r>
              <a:rPr lang="en-GB" dirty="0">
                <a:solidFill>
                  <a:schemeClr val="bg2">
                    <a:lumMod val="50000"/>
                  </a:schemeClr>
                </a:solidFill>
              </a:rPr>
              <a:t> are accessed via the </a:t>
            </a:r>
            <a:r>
              <a:rPr lang="en-GB" b="1" dirty="0">
                <a:solidFill>
                  <a:srgbClr val="FF0000"/>
                </a:solidFill>
              </a:rPr>
              <a:t>E-Learning</a:t>
            </a:r>
            <a:r>
              <a:rPr lang="en-GB" dirty="0">
                <a:solidFill>
                  <a:srgbClr val="C00000"/>
                </a:solidFill>
              </a:rPr>
              <a:t>.</a:t>
            </a:r>
            <a:r>
              <a:rPr lang="en-GB" dirty="0">
                <a:solidFill>
                  <a:schemeClr val="bg2">
                    <a:lumMod val="50000"/>
                  </a:schemeClr>
                </a:solidFill>
              </a:rPr>
              <a:t> Documents are presented via slide decks, videos, and white papers. Company specific E-learning material can be added on top of the standard E-learning material provided by </a:t>
            </a:r>
            <a:r>
              <a:rPr lang="en-GB" dirty="0" err="1">
                <a:solidFill>
                  <a:schemeClr val="bg2">
                    <a:lumMod val="50000"/>
                  </a:schemeClr>
                </a:solidFill>
              </a:rPr>
              <a:t>Planisware</a:t>
            </a:r>
            <a:r>
              <a:rPr lang="en-GB" dirty="0">
                <a:solidFill>
                  <a:schemeClr val="bg2">
                    <a:lumMod val="50000"/>
                  </a:schemeClr>
                </a:solidFill>
              </a:rPr>
              <a:t>.</a:t>
            </a:r>
          </a:p>
        </p:txBody>
      </p:sp>
    </p:spTree>
    <p:extLst>
      <p:ext uri="{BB962C8B-B14F-4D97-AF65-F5344CB8AC3E}">
        <p14:creationId xmlns:p14="http://schemas.microsoft.com/office/powerpoint/2010/main" val="11389708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32951" y="0"/>
            <a:ext cx="4866635" cy="584775"/>
          </a:xfrm>
          <a:prstGeom prst="rect">
            <a:avLst/>
          </a:prstGeom>
        </p:spPr>
        <p:txBody>
          <a:bodyPr wrap="square">
            <a:spAutoFit/>
          </a:bodyPr>
          <a:lstStyle/>
          <a:p>
            <a:r>
              <a:rPr lang="en-US" sz="3200" dirty="0">
                <a:solidFill>
                  <a:srgbClr val="C00000"/>
                </a:solidFill>
              </a:rPr>
              <a:t>E-learning for a Module 1/2</a:t>
            </a:r>
          </a:p>
        </p:txBody>
      </p:sp>
      <p:sp>
        <p:nvSpPr>
          <p:cNvPr id="3" name="ZoneTexte 4"/>
          <p:cNvSpPr txBox="1"/>
          <p:nvPr/>
        </p:nvSpPr>
        <p:spPr>
          <a:xfrm>
            <a:off x="1232951" y="681594"/>
            <a:ext cx="9460150" cy="707886"/>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000" b="0" i="0" u="none" strike="noStrike" kern="1200" cap="none" spc="0" normalizeH="0" baseline="0" noProof="0" dirty="0">
                <a:ln>
                  <a:noFill/>
                </a:ln>
                <a:solidFill>
                  <a:schemeClr val="bg2">
                    <a:lumMod val="50000"/>
                  </a:schemeClr>
                </a:solidFill>
                <a:effectLst/>
                <a:uLnTx/>
                <a:uFillTx/>
                <a:latin typeface="+mj-lt"/>
                <a:ea typeface="+mj-ea"/>
                <a:cs typeface="+mj-cs"/>
              </a:rPr>
              <a:t>On each page of </a:t>
            </a:r>
            <a:r>
              <a:rPr kumimoji="0" lang="en-US" sz="2000" b="0" i="0" u="none" strike="noStrike" kern="1200" cap="none" spc="0" normalizeH="0" baseline="0" noProof="0" dirty="0" err="1">
                <a:ln>
                  <a:noFill/>
                </a:ln>
                <a:solidFill>
                  <a:schemeClr val="bg2">
                    <a:lumMod val="50000"/>
                  </a:schemeClr>
                </a:solidFill>
                <a:effectLst/>
                <a:uLnTx/>
                <a:uFillTx/>
                <a:latin typeface="+mj-lt"/>
                <a:ea typeface="+mj-ea"/>
                <a:cs typeface="+mj-cs"/>
              </a:rPr>
              <a:t>Planisware</a:t>
            </a:r>
            <a:r>
              <a:rPr kumimoji="0" lang="en-US" sz="2000" b="0" i="0" u="none" strike="noStrike" kern="1200" cap="none" spc="0" normalizeH="0" noProof="0" dirty="0">
                <a:ln>
                  <a:noFill/>
                </a:ln>
                <a:solidFill>
                  <a:schemeClr val="bg2">
                    <a:lumMod val="50000"/>
                  </a:schemeClr>
                </a:solidFill>
                <a:effectLst/>
                <a:uLnTx/>
                <a:uFillTx/>
                <a:latin typeface="+mj-lt"/>
                <a:ea typeface="+mj-ea"/>
                <a:cs typeface="+mj-cs"/>
              </a:rPr>
              <a:t> Processes, you have access to the E-learning. </a:t>
            </a:r>
          </a:p>
          <a:p>
            <a:pPr marL="0" marR="0" indent="0" algn="l" defTabSz="914400" rtl="0" eaLnBrk="1" fontAlgn="auto" latinLnBrk="0" hangingPunct="1">
              <a:lnSpc>
                <a:spcPct val="100000"/>
              </a:lnSpc>
              <a:spcBef>
                <a:spcPct val="0"/>
              </a:spcBef>
              <a:spcAft>
                <a:spcPts val="0"/>
              </a:spcAft>
              <a:buClrTx/>
              <a:buSzTx/>
              <a:buFontTx/>
              <a:buNone/>
              <a:tabLst/>
            </a:pPr>
            <a:r>
              <a:rPr kumimoji="0" lang="en-US" sz="2000" b="0" i="0" u="none" strike="noStrike" kern="1200" cap="none" spc="0" normalizeH="0" baseline="0" noProof="0" dirty="0">
                <a:ln>
                  <a:noFill/>
                </a:ln>
                <a:solidFill>
                  <a:schemeClr val="bg2">
                    <a:lumMod val="50000"/>
                  </a:schemeClr>
                </a:solidFill>
                <a:effectLst/>
                <a:uLnTx/>
                <a:uFillTx/>
                <a:latin typeface="+mj-lt"/>
                <a:ea typeface="+mj-ea"/>
                <a:cs typeface="+mj-cs"/>
              </a:rPr>
              <a:t>The E-learning documents</a:t>
            </a:r>
            <a:r>
              <a:rPr kumimoji="0" lang="en-US" sz="2000" b="0" i="0" u="none" strike="noStrike" kern="1200" cap="none" spc="0" normalizeH="0" noProof="0" dirty="0">
                <a:ln>
                  <a:noFill/>
                </a:ln>
                <a:solidFill>
                  <a:schemeClr val="bg2">
                    <a:lumMod val="50000"/>
                  </a:schemeClr>
                </a:solidFill>
                <a:effectLst/>
                <a:uLnTx/>
                <a:uFillTx/>
                <a:latin typeface="+mj-lt"/>
                <a:ea typeface="+mj-ea"/>
                <a:cs typeface="+mj-cs"/>
              </a:rPr>
              <a:t> available correspond to the current module.</a:t>
            </a:r>
            <a:endParaRPr kumimoji="0" lang="en-US" sz="2000" b="0" i="0" u="none" strike="noStrike" kern="1200" cap="none" spc="0" normalizeH="0" baseline="0" noProof="0" dirty="0">
              <a:ln>
                <a:noFill/>
              </a:ln>
              <a:solidFill>
                <a:schemeClr val="bg2">
                  <a:lumMod val="50000"/>
                </a:schemeClr>
              </a:solidFill>
              <a:effectLst/>
              <a:uLnTx/>
              <a:uFillTx/>
              <a:latin typeface="+mj-lt"/>
              <a:ea typeface="+mj-ea"/>
              <a:cs typeface="+mj-cs"/>
            </a:endParaRPr>
          </a:p>
        </p:txBody>
      </p:sp>
      <p:pic>
        <p:nvPicPr>
          <p:cNvPr id="4" name="Picture 3"/>
          <p:cNvPicPr>
            <a:picLocks noChangeAspect="1"/>
          </p:cNvPicPr>
          <p:nvPr/>
        </p:nvPicPr>
        <p:blipFill>
          <a:blip r:embed="rId2"/>
          <a:stretch>
            <a:fillRect/>
          </a:stretch>
        </p:blipFill>
        <p:spPr>
          <a:xfrm>
            <a:off x="1232951" y="1587898"/>
            <a:ext cx="8817429" cy="3854463"/>
          </a:xfrm>
          <a:prstGeom prst="rect">
            <a:avLst/>
          </a:prstGeom>
        </p:spPr>
      </p:pic>
      <p:sp>
        <p:nvSpPr>
          <p:cNvPr id="5" name="Rectangle 4"/>
          <p:cNvSpPr/>
          <p:nvPr/>
        </p:nvSpPr>
        <p:spPr>
          <a:xfrm>
            <a:off x="2781243" y="1587898"/>
            <a:ext cx="4007105" cy="3420006"/>
          </a:xfrm>
          <a:prstGeom prst="rect">
            <a:avLst/>
          </a:prstGeom>
          <a:noFill/>
          <a:ln w="28575">
            <a:solidFill>
              <a:srgbClr val="C5007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781243" y="4261384"/>
            <a:ext cx="846004" cy="642499"/>
          </a:xfrm>
          <a:prstGeom prst="rect">
            <a:avLst/>
          </a:prstGeom>
          <a:noFill/>
          <a:ln w="28575">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666303" y="1587898"/>
            <a:ext cx="238125" cy="204787"/>
          </a:xfrm>
          <a:prstGeom prst="rect">
            <a:avLst/>
          </a:prstGeom>
          <a:noFill/>
          <a:ln w="28575">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6"/>
          <p:cNvSpPr txBox="1"/>
          <p:nvPr/>
        </p:nvSpPr>
        <p:spPr>
          <a:xfrm>
            <a:off x="6924818" y="4352091"/>
            <a:ext cx="3125562" cy="1631216"/>
          </a:xfrm>
          <a:prstGeom prst="rect">
            <a:avLst/>
          </a:prstGeom>
          <a:solidFill>
            <a:schemeClr val="bg1"/>
          </a:solidFill>
        </p:spPr>
        <p:txBody>
          <a:bodyPr wrap="square" rtlCol="0" anchor="ctr">
            <a:spAutoFit/>
          </a:bodyPr>
          <a:lstStyle/>
          <a:p>
            <a:pPr marL="0" marR="0" indent="0" algn="l" defTabSz="914400" rtl="0" eaLnBrk="1" fontAlgn="auto" latinLnBrk="0" hangingPunct="1">
              <a:lnSpc>
                <a:spcPct val="100000"/>
              </a:lnSpc>
              <a:spcBef>
                <a:spcPts val="600"/>
              </a:spcBef>
              <a:spcAft>
                <a:spcPts val="0"/>
              </a:spcAft>
              <a:buClrTx/>
              <a:buSzTx/>
              <a:buFontTx/>
              <a:buNone/>
              <a:tabLst/>
            </a:pPr>
            <a:r>
              <a:rPr kumimoji="0" lang="en-US" b="0" i="0" u="none" strike="noStrike" kern="1200" cap="none" spc="0" normalizeH="0" baseline="0" noProof="0" dirty="0">
                <a:ln>
                  <a:noFill/>
                </a:ln>
                <a:effectLst/>
                <a:uLnTx/>
                <a:uFillTx/>
                <a:latin typeface="+mj-lt"/>
                <a:ea typeface="+mj-ea"/>
                <a:cs typeface="+mj-cs"/>
              </a:rPr>
              <a:t>Click</a:t>
            </a:r>
          </a:p>
          <a:p>
            <a:pPr marL="0" marR="0" indent="0" algn="l" defTabSz="914400" rtl="0" eaLnBrk="1" fontAlgn="auto" latinLnBrk="0" hangingPunct="1">
              <a:lnSpc>
                <a:spcPct val="100000"/>
              </a:lnSpc>
              <a:spcBef>
                <a:spcPts val="600"/>
              </a:spcBef>
              <a:spcAft>
                <a:spcPts val="0"/>
              </a:spcAft>
              <a:buClrTx/>
              <a:buSzTx/>
              <a:buFontTx/>
              <a:buNone/>
              <a:tabLst/>
            </a:pPr>
            <a:r>
              <a:rPr lang="en-US" dirty="0">
                <a:latin typeface="+mj-lt"/>
                <a:ea typeface="+mj-ea"/>
                <a:cs typeface="+mj-cs"/>
              </a:rPr>
              <a:t>A window with the E-learning documents relevant to the module is displayed.</a:t>
            </a:r>
          </a:p>
          <a:p>
            <a:pPr marL="0" marR="0" indent="0" algn="l" defTabSz="914400" rtl="0" eaLnBrk="1" fontAlgn="auto" latinLnBrk="0" hangingPunct="1">
              <a:lnSpc>
                <a:spcPct val="100000"/>
              </a:lnSpc>
              <a:spcBef>
                <a:spcPts val="600"/>
              </a:spcBef>
              <a:spcAft>
                <a:spcPts val="0"/>
              </a:spcAft>
              <a:buClrTx/>
              <a:buSzTx/>
              <a:buFontTx/>
              <a:buNone/>
              <a:tabLst/>
            </a:pPr>
            <a:r>
              <a:rPr kumimoji="0" lang="en-US" b="0" i="0" u="none" strike="noStrike" kern="1200" cap="none" spc="0" normalizeH="0" baseline="0" noProof="0" dirty="0">
                <a:ln>
                  <a:noFill/>
                </a:ln>
                <a:effectLst/>
                <a:uLnTx/>
                <a:uFillTx/>
                <a:latin typeface="+mj-lt"/>
                <a:ea typeface="+mj-ea"/>
                <a:cs typeface="+mj-cs"/>
              </a:rPr>
              <a:t>Click to open.</a:t>
            </a:r>
          </a:p>
        </p:txBody>
      </p:sp>
      <p:sp>
        <p:nvSpPr>
          <p:cNvPr id="9" name="Oval 8"/>
          <p:cNvSpPr/>
          <p:nvPr/>
        </p:nvSpPr>
        <p:spPr>
          <a:xfrm>
            <a:off x="6738248" y="4414488"/>
            <a:ext cx="275737" cy="308119"/>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p:cNvSpPr/>
          <p:nvPr/>
        </p:nvSpPr>
        <p:spPr>
          <a:xfrm>
            <a:off x="6687513" y="4757907"/>
            <a:ext cx="326472" cy="249997"/>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13" name="Oval 12"/>
          <p:cNvSpPr/>
          <p:nvPr/>
        </p:nvSpPr>
        <p:spPr>
          <a:xfrm>
            <a:off x="6651619" y="5640779"/>
            <a:ext cx="362366" cy="288016"/>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14" name="Oval 13"/>
          <p:cNvSpPr/>
          <p:nvPr/>
        </p:nvSpPr>
        <p:spPr>
          <a:xfrm>
            <a:off x="2462844" y="1748366"/>
            <a:ext cx="318400" cy="220283"/>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15" name="Oval 14"/>
          <p:cNvSpPr/>
          <p:nvPr/>
        </p:nvSpPr>
        <p:spPr>
          <a:xfrm>
            <a:off x="9537211" y="1379641"/>
            <a:ext cx="258183" cy="208257"/>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6" name="Oval 10"/>
          <p:cNvSpPr>
            <a:spLocks noChangeAspect="1" noChangeArrowheads="1"/>
          </p:cNvSpPr>
          <p:nvPr/>
        </p:nvSpPr>
        <p:spPr bwMode="auto">
          <a:xfrm>
            <a:off x="3625273" y="3960349"/>
            <a:ext cx="298450" cy="300037"/>
          </a:xfrm>
          <a:prstGeom prst="ellipse">
            <a:avLst/>
          </a:prstGeom>
          <a:solidFill>
            <a:schemeClr val="bg2">
              <a:lumMod val="50000"/>
            </a:schemeClr>
          </a:solidFill>
          <a:ln w="25400">
            <a:solidFill>
              <a:srgbClr val="8B374F"/>
            </a:solidFill>
            <a:round/>
            <a:headEnd type="none" w="sm" len="sm"/>
            <a:tailEnd type="none" w="sm" len="sm"/>
          </a:ln>
        </p:spPr>
        <p:txBody>
          <a:bodyPr wrap="none" anchor="ctr"/>
          <a:lstStyle/>
          <a:p>
            <a:pPr algn="ctr" rtl="0" eaLnBrk="0" hangingPunct="0"/>
            <a:r>
              <a:rPr lang="fr" dirty="0">
                <a:solidFill>
                  <a:schemeClr val="bg1"/>
                </a:solidFill>
                <a:latin typeface="Arial" pitchFamily="34" charset="0"/>
              </a:rPr>
              <a:t>3</a:t>
            </a:r>
            <a:endParaRPr lang="fr" sz="1800" dirty="0">
              <a:solidFill>
                <a:schemeClr val="bg1"/>
              </a:solidFill>
              <a:latin typeface="Arial" pitchFamily="34" charset="0"/>
            </a:endParaRPr>
          </a:p>
        </p:txBody>
      </p:sp>
      <p:pic>
        <p:nvPicPr>
          <p:cNvPr id="17" name="Picture 16"/>
          <p:cNvPicPr>
            <a:picLocks noChangeAspect="1"/>
          </p:cNvPicPr>
          <p:nvPr/>
        </p:nvPicPr>
        <p:blipFill>
          <a:blip r:embed="rId3"/>
          <a:stretch>
            <a:fillRect/>
          </a:stretch>
        </p:blipFill>
        <p:spPr>
          <a:xfrm>
            <a:off x="7458450" y="4434212"/>
            <a:ext cx="247650" cy="295275"/>
          </a:xfrm>
          <a:prstGeom prst="rect">
            <a:avLst/>
          </a:prstGeom>
        </p:spPr>
      </p:pic>
    </p:spTree>
    <p:extLst>
      <p:ext uri="{BB962C8B-B14F-4D97-AF65-F5344CB8AC3E}">
        <p14:creationId xmlns:p14="http://schemas.microsoft.com/office/powerpoint/2010/main" val="3252373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93101" y="0"/>
            <a:ext cx="5092546" cy="584775"/>
          </a:xfrm>
          <a:prstGeom prst="rect">
            <a:avLst/>
          </a:prstGeom>
        </p:spPr>
        <p:txBody>
          <a:bodyPr wrap="square">
            <a:spAutoFit/>
          </a:bodyPr>
          <a:lstStyle/>
          <a:p>
            <a:r>
              <a:rPr lang="en-US" sz="3200" dirty="0">
                <a:solidFill>
                  <a:srgbClr val="C00000"/>
                </a:solidFill>
              </a:rPr>
              <a:t>E-learning for a Module 2/2</a:t>
            </a:r>
          </a:p>
        </p:txBody>
      </p:sp>
      <p:pic>
        <p:nvPicPr>
          <p:cNvPr id="3" name="Picture 2"/>
          <p:cNvPicPr>
            <a:picLocks noChangeAspect="1"/>
          </p:cNvPicPr>
          <p:nvPr/>
        </p:nvPicPr>
        <p:blipFill>
          <a:blip r:embed="rId2"/>
          <a:stretch>
            <a:fillRect/>
          </a:stretch>
        </p:blipFill>
        <p:spPr>
          <a:xfrm>
            <a:off x="1197124" y="556364"/>
            <a:ext cx="8848725" cy="4555969"/>
          </a:xfrm>
          <a:prstGeom prst="rect">
            <a:avLst/>
          </a:prstGeom>
        </p:spPr>
      </p:pic>
      <p:sp>
        <p:nvSpPr>
          <p:cNvPr id="4" name="ZoneTexte 4"/>
          <p:cNvSpPr txBox="1"/>
          <p:nvPr/>
        </p:nvSpPr>
        <p:spPr>
          <a:xfrm>
            <a:off x="1197124" y="5112333"/>
            <a:ext cx="8172450" cy="1169551"/>
          </a:xfrm>
          <a:prstGeom prst="rect">
            <a:avLst/>
          </a:prstGeom>
        </p:spPr>
        <p:txBody>
          <a:bodyPr wrap="square" rtlCol="0" anchor="ctr">
            <a:spAutoFit/>
          </a:bodyPr>
          <a:lstStyle/>
          <a:p>
            <a:pPr marL="0" marR="0" indent="0" algn="l" defTabSz="914400" rtl="0" eaLnBrk="1" fontAlgn="auto" latinLnBrk="0" hangingPunct="1">
              <a:lnSpc>
                <a:spcPct val="100000"/>
              </a:lnSpc>
              <a:spcBef>
                <a:spcPct val="0"/>
              </a:spcBef>
              <a:spcAft>
                <a:spcPts val="600"/>
              </a:spcAft>
              <a:buClrTx/>
              <a:buSzTx/>
              <a:buFontTx/>
              <a:buNone/>
              <a:tabLst/>
            </a:pPr>
            <a:r>
              <a:rPr kumimoji="0" lang="en-US" sz="2000" b="0" i="0" u="none" strike="noStrike" kern="1200" cap="none" spc="0" normalizeH="0" baseline="0" noProof="0" dirty="0">
                <a:ln>
                  <a:noFill/>
                </a:ln>
                <a:effectLst/>
                <a:uLnTx/>
                <a:uFillTx/>
                <a:latin typeface="+mj-lt"/>
                <a:ea typeface="+mj-ea"/>
                <a:cs typeface="+mj-cs"/>
              </a:rPr>
              <a:t>Click the </a:t>
            </a:r>
            <a:r>
              <a:rPr kumimoji="0" lang="en-US" sz="2000" b="1" i="0" u="none" strike="noStrike" kern="1200" cap="none" spc="0" normalizeH="0" baseline="0" noProof="0" dirty="0">
                <a:ln>
                  <a:noFill/>
                </a:ln>
                <a:solidFill>
                  <a:schemeClr val="accent6">
                    <a:lumMod val="75000"/>
                  </a:schemeClr>
                </a:solidFill>
                <a:effectLst>
                  <a:outerShdw blurRad="38100" dist="38100" dir="2700000" algn="tl">
                    <a:srgbClr val="000000">
                      <a:alpha val="43137"/>
                    </a:srgbClr>
                  </a:outerShdw>
                </a:effectLst>
                <a:uLnTx/>
                <a:uFillTx/>
                <a:latin typeface="+mj-lt"/>
                <a:ea typeface="+mj-ea"/>
                <a:cs typeface="+mj-cs"/>
              </a:rPr>
              <a:t>Add module </a:t>
            </a:r>
            <a:r>
              <a:rPr kumimoji="0" lang="en-US" sz="2000" b="0" i="0" u="none" strike="noStrike" kern="1200" cap="none" spc="0" normalizeH="0" baseline="0" noProof="0" dirty="0">
                <a:ln>
                  <a:noFill/>
                </a:ln>
                <a:effectLst/>
                <a:uLnTx/>
                <a:uFillTx/>
                <a:latin typeface="+mj-lt"/>
                <a:ea typeface="+mj-ea"/>
                <a:cs typeface="+mj-cs"/>
              </a:rPr>
              <a:t>button.</a:t>
            </a:r>
          </a:p>
          <a:p>
            <a:pPr marL="0" marR="0" indent="0" algn="l" defTabSz="914400" rtl="0" eaLnBrk="1" fontAlgn="auto" latinLnBrk="0" hangingPunct="1">
              <a:lnSpc>
                <a:spcPct val="100000"/>
              </a:lnSpc>
              <a:spcBef>
                <a:spcPct val="0"/>
              </a:spcBef>
              <a:spcAft>
                <a:spcPts val="600"/>
              </a:spcAft>
              <a:buClrTx/>
              <a:buSzTx/>
              <a:buFontTx/>
              <a:buNone/>
              <a:tabLst/>
            </a:pPr>
            <a:r>
              <a:rPr lang="en-US" sz="2000" dirty="0">
                <a:latin typeface="+mj-lt"/>
                <a:ea typeface="+mj-ea"/>
                <a:cs typeface="+mj-cs"/>
              </a:rPr>
              <a:t>Click thumbnail.</a:t>
            </a:r>
          </a:p>
          <a:p>
            <a:pPr marL="0" marR="0" indent="0" algn="l" defTabSz="914400" rtl="0" eaLnBrk="1" fontAlgn="auto" latinLnBrk="0" hangingPunct="1">
              <a:lnSpc>
                <a:spcPct val="100000"/>
              </a:lnSpc>
              <a:spcBef>
                <a:spcPct val="0"/>
              </a:spcBef>
              <a:spcAft>
                <a:spcPts val="600"/>
              </a:spcAft>
              <a:buClrTx/>
              <a:buSzTx/>
              <a:buFontTx/>
              <a:buNone/>
              <a:tabLst/>
            </a:pPr>
            <a:r>
              <a:rPr kumimoji="0" lang="en-US" sz="2000" b="0" i="0" u="none" strike="noStrike" kern="1200" cap="none" spc="0" normalizeH="0" baseline="0" noProof="0" dirty="0">
                <a:ln>
                  <a:noFill/>
                </a:ln>
                <a:effectLst/>
                <a:uLnTx/>
                <a:uFillTx/>
                <a:latin typeface="+mj-lt"/>
                <a:ea typeface="+mj-ea"/>
                <a:cs typeface="+mj-cs"/>
              </a:rPr>
              <a:t>Click </a:t>
            </a:r>
            <a:r>
              <a:rPr lang="en-US" sz="2000" dirty="0">
                <a:latin typeface="+mj-lt"/>
                <a:ea typeface="+mj-ea"/>
                <a:cs typeface="+mj-cs"/>
              </a:rPr>
              <a:t>on E-learning </a:t>
            </a:r>
            <a:r>
              <a:rPr kumimoji="0" lang="en-US" sz="2000" b="0" i="0" u="none" strike="noStrike" kern="1200" cap="none" spc="0" normalizeH="0" baseline="0" noProof="0" dirty="0">
                <a:ln>
                  <a:noFill/>
                </a:ln>
                <a:effectLst/>
                <a:uLnTx/>
                <a:uFillTx/>
                <a:latin typeface="+mj-lt"/>
                <a:ea typeface="+mj-ea"/>
                <a:cs typeface="+mj-cs"/>
              </a:rPr>
              <a:t>to open.</a:t>
            </a:r>
          </a:p>
        </p:txBody>
      </p:sp>
      <p:sp>
        <p:nvSpPr>
          <p:cNvPr id="5" name="Rectangle 4"/>
          <p:cNvSpPr/>
          <p:nvPr/>
        </p:nvSpPr>
        <p:spPr>
          <a:xfrm>
            <a:off x="6788595" y="3082158"/>
            <a:ext cx="1400719" cy="11573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113547" y="582722"/>
            <a:ext cx="360719" cy="1863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57034" y="4948258"/>
            <a:ext cx="360719" cy="1863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10"/>
          <p:cNvSpPr>
            <a:spLocks noChangeAspect="1" noChangeArrowheads="1"/>
          </p:cNvSpPr>
          <p:nvPr/>
        </p:nvSpPr>
        <p:spPr bwMode="auto">
          <a:xfrm>
            <a:off x="3912311" y="748850"/>
            <a:ext cx="298450" cy="300037"/>
          </a:xfrm>
          <a:prstGeom prst="ellipse">
            <a:avLst/>
          </a:prstGeom>
          <a:solidFill>
            <a:schemeClr val="bg2">
              <a:lumMod val="50000"/>
            </a:schemeClr>
          </a:solidFill>
          <a:ln w="25400">
            <a:solidFill>
              <a:srgbClr val="8B374F"/>
            </a:solidFill>
            <a:round/>
            <a:headEnd type="none" w="sm" len="sm"/>
            <a:tailEnd type="none" w="sm" len="sm"/>
          </a:ln>
        </p:spPr>
        <p:txBody>
          <a:bodyPr wrap="none" anchor="ctr"/>
          <a:lstStyle/>
          <a:p>
            <a:pPr algn="ctr" rtl="0" eaLnBrk="0" hangingPunct="0"/>
            <a:r>
              <a:rPr lang="fr" sz="1800" b="0" i="0" u="none" dirty="0">
                <a:solidFill>
                  <a:schemeClr val="bg1"/>
                </a:solidFill>
                <a:latin typeface="Arial" pitchFamily="34" charset="0"/>
              </a:rPr>
              <a:t>1</a:t>
            </a:r>
            <a:endParaRPr lang="fr" sz="1800" dirty="0">
              <a:solidFill>
                <a:schemeClr val="bg1"/>
              </a:solidFill>
              <a:latin typeface="Arial" pitchFamily="34" charset="0"/>
            </a:endParaRPr>
          </a:p>
        </p:txBody>
      </p:sp>
      <p:sp>
        <p:nvSpPr>
          <p:cNvPr id="9" name="Oval 10"/>
          <p:cNvSpPr>
            <a:spLocks noChangeAspect="1" noChangeArrowheads="1"/>
          </p:cNvSpPr>
          <p:nvPr/>
        </p:nvSpPr>
        <p:spPr bwMode="auto">
          <a:xfrm>
            <a:off x="8144112" y="3608029"/>
            <a:ext cx="298450" cy="300037"/>
          </a:xfrm>
          <a:prstGeom prst="ellipse">
            <a:avLst/>
          </a:prstGeom>
          <a:solidFill>
            <a:schemeClr val="bg2">
              <a:lumMod val="50000"/>
            </a:schemeClr>
          </a:solidFill>
          <a:ln w="25400">
            <a:solidFill>
              <a:srgbClr val="8B374F"/>
            </a:solidFill>
            <a:round/>
            <a:headEnd type="none" w="sm" len="sm"/>
            <a:tailEnd type="none" w="sm" len="sm"/>
          </a:ln>
        </p:spPr>
        <p:txBody>
          <a:bodyPr wrap="none" anchor="ctr"/>
          <a:lstStyle/>
          <a:p>
            <a:pPr algn="ctr" rtl="0" eaLnBrk="0" hangingPunct="0"/>
            <a:r>
              <a:rPr lang="fr" dirty="0">
                <a:solidFill>
                  <a:schemeClr val="bg1"/>
                </a:solidFill>
                <a:latin typeface="Arial" pitchFamily="34" charset="0"/>
              </a:rPr>
              <a:t>2</a:t>
            </a:r>
            <a:endParaRPr lang="fr" sz="1800" dirty="0">
              <a:solidFill>
                <a:schemeClr val="bg1"/>
              </a:solidFill>
              <a:latin typeface="Arial" pitchFamily="34" charset="0"/>
            </a:endParaRPr>
          </a:p>
        </p:txBody>
      </p:sp>
      <p:sp>
        <p:nvSpPr>
          <p:cNvPr id="10" name="Oval 10"/>
          <p:cNvSpPr>
            <a:spLocks noChangeAspect="1" noChangeArrowheads="1"/>
          </p:cNvSpPr>
          <p:nvPr/>
        </p:nvSpPr>
        <p:spPr bwMode="auto">
          <a:xfrm>
            <a:off x="7906573" y="4780905"/>
            <a:ext cx="298450" cy="300037"/>
          </a:xfrm>
          <a:prstGeom prst="ellipse">
            <a:avLst/>
          </a:prstGeom>
          <a:solidFill>
            <a:schemeClr val="bg2">
              <a:lumMod val="50000"/>
            </a:schemeClr>
          </a:solidFill>
          <a:ln w="25400">
            <a:solidFill>
              <a:srgbClr val="8B374F"/>
            </a:solidFill>
            <a:round/>
            <a:headEnd type="none" w="sm" len="sm"/>
            <a:tailEnd type="none" w="sm" len="sm"/>
          </a:ln>
        </p:spPr>
        <p:txBody>
          <a:bodyPr wrap="none" anchor="ctr"/>
          <a:lstStyle/>
          <a:p>
            <a:pPr algn="ctr" rtl="0" eaLnBrk="0" hangingPunct="0"/>
            <a:r>
              <a:rPr lang="fr" sz="1800" dirty="0" smtClean="0">
                <a:solidFill>
                  <a:schemeClr val="bg1"/>
                </a:solidFill>
                <a:latin typeface="Arial" pitchFamily="34" charset="0"/>
              </a:rPr>
              <a:t>3</a:t>
            </a:r>
            <a:endParaRPr lang="fr" sz="1800" dirty="0">
              <a:solidFill>
                <a:schemeClr val="bg1"/>
              </a:solidFill>
              <a:latin typeface="Arial" pitchFamily="34" charset="0"/>
            </a:endParaRPr>
          </a:p>
        </p:txBody>
      </p:sp>
      <p:sp>
        <p:nvSpPr>
          <p:cNvPr id="11" name="Oval 10"/>
          <p:cNvSpPr>
            <a:spLocks noChangeAspect="1" noChangeArrowheads="1"/>
          </p:cNvSpPr>
          <p:nvPr/>
        </p:nvSpPr>
        <p:spPr bwMode="auto">
          <a:xfrm>
            <a:off x="943876" y="5186311"/>
            <a:ext cx="298450" cy="300037"/>
          </a:xfrm>
          <a:prstGeom prst="ellipse">
            <a:avLst/>
          </a:prstGeom>
          <a:solidFill>
            <a:schemeClr val="bg2">
              <a:lumMod val="50000"/>
            </a:schemeClr>
          </a:solidFill>
          <a:ln w="25400">
            <a:solidFill>
              <a:srgbClr val="8B374F"/>
            </a:solidFill>
            <a:round/>
            <a:headEnd type="none" w="sm" len="sm"/>
            <a:tailEnd type="none" w="sm" len="sm"/>
          </a:ln>
        </p:spPr>
        <p:txBody>
          <a:bodyPr wrap="none" anchor="ctr"/>
          <a:lstStyle/>
          <a:p>
            <a:pPr algn="ctr" rtl="0" eaLnBrk="0" hangingPunct="0"/>
            <a:r>
              <a:rPr lang="fr" sz="1800" b="0" i="0" u="none" dirty="0">
                <a:solidFill>
                  <a:schemeClr val="bg1"/>
                </a:solidFill>
                <a:latin typeface="Arial" pitchFamily="34" charset="0"/>
              </a:rPr>
              <a:t>1</a:t>
            </a:r>
            <a:endParaRPr lang="fr" sz="1800" dirty="0">
              <a:solidFill>
                <a:schemeClr val="bg1"/>
              </a:solidFill>
              <a:latin typeface="Arial" pitchFamily="34" charset="0"/>
            </a:endParaRPr>
          </a:p>
        </p:txBody>
      </p:sp>
      <p:sp>
        <p:nvSpPr>
          <p:cNvPr id="12" name="Oval 10"/>
          <p:cNvSpPr>
            <a:spLocks noChangeAspect="1" noChangeArrowheads="1"/>
          </p:cNvSpPr>
          <p:nvPr/>
        </p:nvSpPr>
        <p:spPr bwMode="auto">
          <a:xfrm>
            <a:off x="943876" y="5581479"/>
            <a:ext cx="298450" cy="300037"/>
          </a:xfrm>
          <a:prstGeom prst="ellipse">
            <a:avLst/>
          </a:prstGeom>
          <a:solidFill>
            <a:schemeClr val="bg2">
              <a:lumMod val="50000"/>
            </a:schemeClr>
          </a:solidFill>
          <a:ln w="25400">
            <a:solidFill>
              <a:srgbClr val="8B374F"/>
            </a:solidFill>
            <a:round/>
            <a:headEnd type="none" w="sm" len="sm"/>
            <a:tailEnd type="none" w="sm" len="sm"/>
          </a:ln>
        </p:spPr>
        <p:txBody>
          <a:bodyPr wrap="none" anchor="ctr"/>
          <a:lstStyle/>
          <a:p>
            <a:pPr algn="ctr" rtl="0" eaLnBrk="0" hangingPunct="0"/>
            <a:r>
              <a:rPr lang="fr" dirty="0">
                <a:solidFill>
                  <a:schemeClr val="bg1"/>
                </a:solidFill>
                <a:latin typeface="Arial" pitchFamily="34" charset="0"/>
              </a:rPr>
              <a:t>2</a:t>
            </a:r>
            <a:endParaRPr lang="fr" sz="1800" dirty="0">
              <a:solidFill>
                <a:schemeClr val="bg1"/>
              </a:solidFill>
              <a:latin typeface="Arial" pitchFamily="34" charset="0"/>
            </a:endParaRPr>
          </a:p>
        </p:txBody>
      </p:sp>
      <p:sp>
        <p:nvSpPr>
          <p:cNvPr id="13" name="Oval 10"/>
          <p:cNvSpPr>
            <a:spLocks noChangeAspect="1" noChangeArrowheads="1"/>
          </p:cNvSpPr>
          <p:nvPr/>
        </p:nvSpPr>
        <p:spPr bwMode="auto">
          <a:xfrm>
            <a:off x="943876" y="5963554"/>
            <a:ext cx="298450" cy="300037"/>
          </a:xfrm>
          <a:prstGeom prst="ellipse">
            <a:avLst/>
          </a:prstGeom>
          <a:solidFill>
            <a:schemeClr val="bg2">
              <a:lumMod val="50000"/>
            </a:schemeClr>
          </a:solidFill>
          <a:ln w="25400">
            <a:solidFill>
              <a:srgbClr val="8B374F"/>
            </a:solidFill>
            <a:round/>
            <a:headEnd type="none" w="sm" len="sm"/>
            <a:tailEnd type="none" w="sm" len="sm"/>
          </a:ln>
        </p:spPr>
        <p:txBody>
          <a:bodyPr wrap="none" anchor="ctr"/>
          <a:lstStyle/>
          <a:p>
            <a:pPr algn="ctr" rtl="0" eaLnBrk="0" hangingPunct="0"/>
            <a:r>
              <a:rPr lang="fr" dirty="0">
                <a:solidFill>
                  <a:schemeClr val="bg1"/>
                </a:solidFill>
                <a:latin typeface="Arial" pitchFamily="34" charset="0"/>
              </a:rPr>
              <a:t>3</a:t>
            </a:r>
            <a:endParaRPr lang="fr" sz="1800" dirty="0">
              <a:solidFill>
                <a:schemeClr val="bg1"/>
              </a:solidFill>
              <a:latin typeface="Arial" pitchFamily="34" charset="0"/>
            </a:endParaRPr>
          </a:p>
        </p:txBody>
      </p:sp>
    </p:spTree>
    <p:extLst>
      <p:ext uri="{BB962C8B-B14F-4D97-AF65-F5344CB8AC3E}">
        <p14:creationId xmlns:p14="http://schemas.microsoft.com/office/powerpoint/2010/main" val="12378252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5890" y="0"/>
            <a:ext cx="6356420" cy="584775"/>
          </a:xfrm>
          <a:prstGeom prst="rect">
            <a:avLst/>
          </a:prstGeom>
        </p:spPr>
        <p:txBody>
          <a:bodyPr wrap="none">
            <a:spAutoFit/>
          </a:bodyPr>
          <a:lstStyle/>
          <a:p>
            <a:r>
              <a:rPr lang="en-US" sz="3200" dirty="0">
                <a:solidFill>
                  <a:srgbClr val="C00000"/>
                </a:solidFill>
              </a:rPr>
              <a:t>Adding a Document to the E-learning</a:t>
            </a:r>
          </a:p>
        </p:txBody>
      </p:sp>
      <p:sp>
        <p:nvSpPr>
          <p:cNvPr id="3" name="ZoneTexte 5"/>
          <p:cNvSpPr txBox="1"/>
          <p:nvPr/>
        </p:nvSpPr>
        <p:spPr>
          <a:xfrm>
            <a:off x="1383539" y="566481"/>
            <a:ext cx="8533200" cy="1631216"/>
          </a:xfrm>
          <a:prstGeom prst="rect">
            <a:avLst/>
          </a:prstGeom>
          <a:noFill/>
        </p:spPr>
        <p:txBody>
          <a:bodyPr wrap="square" rtlCol="0">
            <a:spAutoFit/>
          </a:bodyPr>
          <a:lstStyle/>
          <a:p>
            <a:r>
              <a:rPr lang="en-US" sz="2000" dirty="0"/>
              <a:t>To add a document to the E-learning:</a:t>
            </a:r>
          </a:p>
          <a:p>
            <a:pPr marL="285750" indent="-285750">
              <a:buFont typeface="Arial" panose="020B0604020202020204" pitchFamily="34" charset="0"/>
              <a:buChar char="•"/>
            </a:pPr>
            <a:r>
              <a:rPr lang="en-US" sz="2000" dirty="0"/>
              <a:t>Open to the </a:t>
            </a:r>
            <a:r>
              <a:rPr lang="en-US" sz="2000" b="1" dirty="0">
                <a:solidFill>
                  <a:schemeClr val="accent1"/>
                </a:solidFill>
              </a:rPr>
              <a:t>Administration</a:t>
            </a:r>
            <a:r>
              <a:rPr lang="en-US" sz="2000" dirty="0"/>
              <a:t> module.</a:t>
            </a:r>
          </a:p>
          <a:p>
            <a:pPr marL="285750" indent="-285750">
              <a:buFont typeface="Arial" panose="020B0604020202020204" pitchFamily="34" charset="0"/>
              <a:buChar char="•"/>
            </a:pPr>
            <a:r>
              <a:rPr lang="en-US" sz="2000" dirty="0"/>
              <a:t>Add the </a:t>
            </a:r>
            <a:r>
              <a:rPr lang="en-US" sz="2000" b="1" dirty="0">
                <a:solidFill>
                  <a:schemeClr val="accent1"/>
                </a:solidFill>
              </a:rPr>
              <a:t>Modules</a:t>
            </a:r>
            <a:r>
              <a:rPr lang="en-US" sz="2000" dirty="0"/>
              <a:t> page.</a:t>
            </a:r>
          </a:p>
          <a:p>
            <a:pPr marL="285750" indent="-285750">
              <a:buFont typeface="Arial" panose="020B0604020202020204" pitchFamily="34" charset="0"/>
              <a:buChar char="•"/>
            </a:pPr>
            <a:r>
              <a:rPr lang="en-US" sz="2000" dirty="0"/>
              <a:t>Click the thumbnail of a module. </a:t>
            </a:r>
          </a:p>
          <a:p>
            <a:pPr marL="285750" indent="-285750">
              <a:buFont typeface="Arial" panose="020B0604020202020204" pitchFamily="34" charset="0"/>
              <a:buChar char="•"/>
            </a:pPr>
            <a:r>
              <a:rPr lang="en-US" sz="2000" dirty="0"/>
              <a:t>Click the </a:t>
            </a:r>
            <a:r>
              <a:rPr lang="en-US" sz="2000" b="1" dirty="0">
                <a:solidFill>
                  <a:schemeClr val="accent1"/>
                </a:solidFill>
              </a:rPr>
              <a:t>E-learning</a:t>
            </a:r>
            <a:r>
              <a:rPr lang="en-US" sz="2000" dirty="0"/>
              <a:t> button.</a:t>
            </a:r>
          </a:p>
        </p:txBody>
      </p:sp>
      <p:pic>
        <p:nvPicPr>
          <p:cNvPr id="4" name="Picture 3"/>
          <p:cNvPicPr>
            <a:picLocks noChangeAspect="1"/>
          </p:cNvPicPr>
          <p:nvPr/>
        </p:nvPicPr>
        <p:blipFill>
          <a:blip r:embed="rId2"/>
          <a:stretch>
            <a:fillRect/>
          </a:stretch>
        </p:blipFill>
        <p:spPr>
          <a:xfrm>
            <a:off x="1383539" y="2197697"/>
            <a:ext cx="7419974" cy="3820344"/>
          </a:xfrm>
          <a:prstGeom prst="rect">
            <a:avLst/>
          </a:prstGeom>
        </p:spPr>
      </p:pic>
      <p:sp>
        <p:nvSpPr>
          <p:cNvPr id="5" name="Rectangle 4"/>
          <p:cNvSpPr/>
          <p:nvPr/>
        </p:nvSpPr>
        <p:spPr>
          <a:xfrm>
            <a:off x="7061591" y="5745618"/>
            <a:ext cx="360719" cy="18636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12229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52673" y="107577"/>
            <a:ext cx="6356420" cy="584775"/>
          </a:xfrm>
          <a:prstGeom prst="rect">
            <a:avLst/>
          </a:prstGeom>
        </p:spPr>
        <p:txBody>
          <a:bodyPr wrap="none">
            <a:spAutoFit/>
          </a:bodyPr>
          <a:lstStyle/>
          <a:p>
            <a:r>
              <a:rPr lang="en-US" sz="3200" dirty="0">
                <a:solidFill>
                  <a:srgbClr val="C00000"/>
                </a:solidFill>
              </a:rPr>
              <a:t>Adding a Document to the E-learning</a:t>
            </a:r>
          </a:p>
        </p:txBody>
      </p:sp>
      <p:sp>
        <p:nvSpPr>
          <p:cNvPr id="3" name="ZoneTexte 5"/>
          <p:cNvSpPr txBox="1"/>
          <p:nvPr/>
        </p:nvSpPr>
        <p:spPr>
          <a:xfrm>
            <a:off x="1252673" y="584775"/>
            <a:ext cx="8612321" cy="400110"/>
          </a:xfrm>
          <a:prstGeom prst="rect">
            <a:avLst/>
          </a:prstGeom>
          <a:noFill/>
        </p:spPr>
        <p:txBody>
          <a:bodyPr wrap="square" rtlCol="0">
            <a:spAutoFit/>
          </a:bodyPr>
          <a:lstStyle/>
          <a:p>
            <a:r>
              <a:rPr lang="en-US" sz="2000" dirty="0"/>
              <a:t>The list of the </a:t>
            </a:r>
            <a:r>
              <a:rPr lang="en-US" sz="2000" b="1" dirty="0">
                <a:solidFill>
                  <a:schemeClr val="accent1"/>
                </a:solidFill>
              </a:rPr>
              <a:t>E-learning</a:t>
            </a:r>
            <a:r>
              <a:rPr lang="en-US" sz="2000" dirty="0"/>
              <a:t> subjects for the selected module is displayed.</a:t>
            </a:r>
          </a:p>
        </p:txBody>
      </p:sp>
      <p:pic>
        <p:nvPicPr>
          <p:cNvPr id="4" name="Picture 3"/>
          <p:cNvPicPr>
            <a:picLocks noChangeAspect="1"/>
          </p:cNvPicPr>
          <p:nvPr/>
        </p:nvPicPr>
        <p:blipFill>
          <a:blip r:embed="rId2"/>
          <a:stretch>
            <a:fillRect/>
          </a:stretch>
        </p:blipFill>
        <p:spPr>
          <a:xfrm>
            <a:off x="1372216" y="1090243"/>
            <a:ext cx="3795713" cy="1386642"/>
          </a:xfrm>
          <a:prstGeom prst="rect">
            <a:avLst/>
          </a:prstGeom>
        </p:spPr>
      </p:pic>
      <p:sp>
        <p:nvSpPr>
          <p:cNvPr id="5" name="ZoneTexte 27"/>
          <p:cNvSpPr txBox="1"/>
          <p:nvPr/>
        </p:nvSpPr>
        <p:spPr>
          <a:xfrm>
            <a:off x="1252673" y="2476885"/>
            <a:ext cx="8612321" cy="707886"/>
          </a:xfrm>
          <a:prstGeom prst="rect">
            <a:avLst/>
          </a:prstGeom>
          <a:noFill/>
        </p:spPr>
        <p:txBody>
          <a:bodyPr wrap="square" rtlCol="0">
            <a:spAutoFit/>
          </a:bodyPr>
          <a:lstStyle/>
          <a:p>
            <a:r>
              <a:rPr lang="en-US" sz="2000" dirty="0"/>
              <a:t>If there is no e-learning subject yet, create a new one (level 1):</a:t>
            </a:r>
          </a:p>
          <a:p>
            <a:pPr marL="285750" indent="-285750">
              <a:buFont typeface="Arial" panose="020B0604020202020204" pitchFamily="34" charset="0"/>
              <a:buChar char="•"/>
            </a:pPr>
            <a:r>
              <a:rPr lang="en-US" sz="2000" dirty="0"/>
              <a:t>Click </a:t>
            </a:r>
            <a:r>
              <a:rPr lang="en-US" sz="2000" b="1" dirty="0">
                <a:solidFill>
                  <a:schemeClr val="accent1"/>
                </a:solidFill>
              </a:rPr>
              <a:t>New Subject</a:t>
            </a:r>
            <a:r>
              <a:rPr lang="en-US" sz="2000" dirty="0"/>
              <a:t>.</a:t>
            </a:r>
          </a:p>
        </p:txBody>
      </p:sp>
      <p:pic>
        <p:nvPicPr>
          <p:cNvPr id="6" name="Picture 5"/>
          <p:cNvPicPr>
            <a:picLocks noChangeAspect="1"/>
          </p:cNvPicPr>
          <p:nvPr/>
        </p:nvPicPr>
        <p:blipFill>
          <a:blip r:embed="rId3"/>
          <a:stretch>
            <a:fillRect/>
          </a:stretch>
        </p:blipFill>
        <p:spPr>
          <a:xfrm>
            <a:off x="1372216" y="3184771"/>
            <a:ext cx="2862256" cy="3114676"/>
          </a:xfrm>
          <a:prstGeom prst="rect">
            <a:avLst/>
          </a:prstGeom>
        </p:spPr>
      </p:pic>
      <p:sp>
        <p:nvSpPr>
          <p:cNvPr id="7" name="ZoneTexte 28"/>
          <p:cNvSpPr txBox="1"/>
          <p:nvPr/>
        </p:nvSpPr>
        <p:spPr>
          <a:xfrm>
            <a:off x="4579284" y="3184771"/>
            <a:ext cx="3276600"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Enter only a </a:t>
            </a:r>
            <a:r>
              <a:rPr lang="en-US" sz="2000" b="1" dirty="0">
                <a:solidFill>
                  <a:schemeClr val="accent1"/>
                </a:solidFill>
              </a:rPr>
              <a:t>Name</a:t>
            </a:r>
            <a:r>
              <a:rPr lang="en-US" sz="2000" dirty="0"/>
              <a:t>, a </a:t>
            </a:r>
            <a:r>
              <a:rPr lang="en-US" sz="2000" b="1" dirty="0">
                <a:solidFill>
                  <a:schemeClr val="accent1"/>
                </a:solidFill>
              </a:rPr>
              <a:t>Description</a:t>
            </a:r>
            <a:r>
              <a:rPr lang="en-US" sz="2000" dirty="0"/>
              <a:t> and select </a:t>
            </a:r>
            <a:r>
              <a:rPr lang="en-US" sz="2000" b="1" dirty="0">
                <a:solidFill>
                  <a:schemeClr val="accent1"/>
                </a:solidFill>
              </a:rPr>
              <a:t>related</a:t>
            </a:r>
            <a:r>
              <a:rPr lang="en-US" sz="2000" dirty="0"/>
              <a:t> </a:t>
            </a:r>
            <a:r>
              <a:rPr lang="en-US" sz="2000" b="1" dirty="0">
                <a:solidFill>
                  <a:schemeClr val="accent1"/>
                </a:solidFill>
              </a:rPr>
              <a:t>modules</a:t>
            </a:r>
            <a:r>
              <a:rPr lang="en-US" sz="2000" dirty="0"/>
              <a:t>.</a:t>
            </a:r>
          </a:p>
          <a:p>
            <a:pPr marL="285750" indent="-285750">
              <a:buFont typeface="Arial" panose="020B0604020202020204" pitchFamily="34" charset="0"/>
              <a:buChar char="•"/>
            </a:pPr>
            <a:r>
              <a:rPr lang="en-US" sz="2000" dirty="0"/>
              <a:t>Click </a:t>
            </a:r>
            <a:r>
              <a:rPr lang="en-US" sz="2000" b="1" dirty="0">
                <a:solidFill>
                  <a:schemeClr val="accent1"/>
                </a:solidFill>
              </a:rPr>
              <a:t>OK</a:t>
            </a:r>
            <a:r>
              <a:rPr lang="en-US" sz="2000" dirty="0"/>
              <a:t>. A new E-learning subject is created.</a:t>
            </a:r>
          </a:p>
        </p:txBody>
      </p:sp>
      <p:sp>
        <p:nvSpPr>
          <p:cNvPr id="9" name="Rectangle à coins arrondis 26"/>
          <p:cNvSpPr/>
          <p:nvPr/>
        </p:nvSpPr>
        <p:spPr>
          <a:xfrm>
            <a:off x="2705715" y="1856281"/>
            <a:ext cx="564357" cy="24157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313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62025" y="0"/>
            <a:ext cx="6340450" cy="584775"/>
          </a:xfrm>
          <a:prstGeom prst="rect">
            <a:avLst/>
          </a:prstGeom>
        </p:spPr>
        <p:txBody>
          <a:bodyPr wrap="square">
            <a:spAutoFit/>
          </a:bodyPr>
          <a:lstStyle/>
          <a:p>
            <a:r>
              <a:rPr lang="en-US" sz="3200" dirty="0">
                <a:solidFill>
                  <a:srgbClr val="C00000"/>
                </a:solidFill>
              </a:rPr>
              <a:t>Adding a Document to the E-learning</a:t>
            </a:r>
          </a:p>
        </p:txBody>
      </p:sp>
      <p:sp>
        <p:nvSpPr>
          <p:cNvPr id="3" name="ZoneTexte 20"/>
          <p:cNvSpPr txBox="1"/>
          <p:nvPr/>
        </p:nvSpPr>
        <p:spPr>
          <a:xfrm>
            <a:off x="1704494" y="584775"/>
            <a:ext cx="7905950" cy="707886"/>
          </a:xfrm>
          <a:prstGeom prst="rect">
            <a:avLst/>
          </a:prstGeom>
          <a:noFill/>
        </p:spPr>
        <p:txBody>
          <a:bodyPr wrap="square" rtlCol="0">
            <a:spAutoFit/>
          </a:bodyPr>
          <a:lstStyle/>
          <a:p>
            <a:r>
              <a:rPr lang="en-US" sz="2000" dirty="0"/>
              <a:t>To add a document belonging to the new e-learning subject (level 2):</a:t>
            </a:r>
          </a:p>
          <a:p>
            <a:pPr marL="342900" indent="-342900">
              <a:buFont typeface="Arial" panose="020B0604020202020204" pitchFamily="34" charset="0"/>
              <a:buChar char="•"/>
            </a:pPr>
            <a:r>
              <a:rPr lang="en-US" sz="2000" dirty="0"/>
              <a:t>Click </a:t>
            </a:r>
            <a:r>
              <a:rPr lang="en-US" sz="2000" b="1" dirty="0">
                <a:solidFill>
                  <a:schemeClr val="accent1"/>
                </a:solidFill>
              </a:rPr>
              <a:t>New Subject</a:t>
            </a:r>
            <a:r>
              <a:rPr lang="en-US" sz="2000" dirty="0"/>
              <a:t>. The E-learning subject dialog is displayed.</a:t>
            </a:r>
          </a:p>
        </p:txBody>
      </p:sp>
      <p:pic>
        <p:nvPicPr>
          <p:cNvPr id="4" name="Picture 3"/>
          <p:cNvPicPr>
            <a:picLocks noChangeAspect="1"/>
          </p:cNvPicPr>
          <p:nvPr/>
        </p:nvPicPr>
        <p:blipFill>
          <a:blip r:embed="rId2"/>
          <a:stretch>
            <a:fillRect/>
          </a:stretch>
        </p:blipFill>
        <p:spPr>
          <a:xfrm>
            <a:off x="1704494" y="1446074"/>
            <a:ext cx="6000750" cy="3629025"/>
          </a:xfrm>
          <a:prstGeom prst="rect">
            <a:avLst/>
          </a:prstGeom>
        </p:spPr>
      </p:pic>
      <p:sp>
        <p:nvSpPr>
          <p:cNvPr id="5" name="ZoneTexte 22"/>
          <p:cNvSpPr txBox="1"/>
          <p:nvPr/>
        </p:nvSpPr>
        <p:spPr>
          <a:xfrm>
            <a:off x="8396343" y="1877436"/>
            <a:ext cx="2057400" cy="1477328"/>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The newly created e-learning subject is displayed in the list. No level is defined yet.</a:t>
            </a:r>
          </a:p>
        </p:txBody>
      </p:sp>
      <p:sp>
        <p:nvSpPr>
          <p:cNvPr id="6" name="Rectangle à coins arrondis 23"/>
          <p:cNvSpPr/>
          <p:nvPr/>
        </p:nvSpPr>
        <p:spPr>
          <a:xfrm>
            <a:off x="3527499" y="4422917"/>
            <a:ext cx="3657600" cy="2286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p:cNvCxnSpPr>
            <a:stCxn id="5" idx="1"/>
            <a:endCxn id="6" idx="3"/>
          </p:cNvCxnSpPr>
          <p:nvPr/>
        </p:nvCxnSpPr>
        <p:spPr>
          <a:xfrm rot="10800000" flipV="1">
            <a:off x="7185099" y="2616099"/>
            <a:ext cx="1211244" cy="19211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798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03840" y="0"/>
            <a:ext cx="6356420" cy="584775"/>
          </a:xfrm>
          <a:prstGeom prst="rect">
            <a:avLst/>
          </a:prstGeom>
        </p:spPr>
        <p:txBody>
          <a:bodyPr wrap="none">
            <a:spAutoFit/>
          </a:bodyPr>
          <a:lstStyle/>
          <a:p>
            <a:r>
              <a:rPr lang="en-US" sz="3200" dirty="0">
                <a:solidFill>
                  <a:srgbClr val="C00000"/>
                </a:solidFill>
              </a:rPr>
              <a:t>Adding a Document to the E-learning</a:t>
            </a:r>
          </a:p>
        </p:txBody>
      </p:sp>
      <p:pic>
        <p:nvPicPr>
          <p:cNvPr id="3" name="Picture 2"/>
          <p:cNvPicPr>
            <a:picLocks noChangeAspect="1"/>
          </p:cNvPicPr>
          <p:nvPr/>
        </p:nvPicPr>
        <p:blipFill>
          <a:blip r:embed="rId2"/>
          <a:stretch>
            <a:fillRect/>
          </a:stretch>
        </p:blipFill>
        <p:spPr>
          <a:xfrm>
            <a:off x="1438660" y="957584"/>
            <a:ext cx="4841486" cy="5301849"/>
          </a:xfrm>
          <a:prstGeom prst="rect">
            <a:avLst/>
          </a:prstGeom>
        </p:spPr>
      </p:pic>
      <p:sp>
        <p:nvSpPr>
          <p:cNvPr id="4" name="ZoneTexte 19"/>
          <p:cNvSpPr txBox="1"/>
          <p:nvPr/>
        </p:nvSpPr>
        <p:spPr>
          <a:xfrm>
            <a:off x="1481146" y="480876"/>
            <a:ext cx="4267200"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Enter a </a:t>
            </a:r>
            <a:r>
              <a:rPr lang="en-US" b="1" dirty="0">
                <a:solidFill>
                  <a:schemeClr val="accent1"/>
                </a:solidFill>
              </a:rPr>
              <a:t>Name</a:t>
            </a:r>
            <a:r>
              <a:rPr lang="en-US" dirty="0"/>
              <a:t> (mandatory) and a </a:t>
            </a:r>
            <a:r>
              <a:rPr lang="en-US" b="1" dirty="0">
                <a:solidFill>
                  <a:schemeClr val="accent1"/>
                </a:solidFill>
              </a:rPr>
              <a:t>Description</a:t>
            </a:r>
            <a:r>
              <a:rPr lang="en-US" dirty="0"/>
              <a:t>, and select related modules.</a:t>
            </a:r>
          </a:p>
        </p:txBody>
      </p:sp>
      <p:sp>
        <p:nvSpPr>
          <p:cNvPr id="5" name="ZoneTexte 14"/>
          <p:cNvSpPr txBox="1"/>
          <p:nvPr/>
        </p:nvSpPr>
        <p:spPr>
          <a:xfrm>
            <a:off x="6614969" y="480875"/>
            <a:ext cx="3962399"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Select the created E-learning subject. </a:t>
            </a:r>
          </a:p>
        </p:txBody>
      </p:sp>
      <p:sp>
        <p:nvSpPr>
          <p:cNvPr id="6" name="ZoneTexte 5"/>
          <p:cNvSpPr txBox="1"/>
          <p:nvPr/>
        </p:nvSpPr>
        <p:spPr>
          <a:xfrm>
            <a:off x="6614969" y="1447670"/>
            <a:ext cx="3973286" cy="92333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Choose between </a:t>
            </a:r>
            <a:r>
              <a:rPr lang="en-US" b="1" dirty="0">
                <a:solidFill>
                  <a:schemeClr val="accent1"/>
                </a:solidFill>
              </a:rPr>
              <a:t>Slide deck</a:t>
            </a:r>
            <a:r>
              <a:rPr lang="en-US" dirty="0"/>
              <a:t>, </a:t>
            </a:r>
            <a:r>
              <a:rPr lang="en-US" b="1" dirty="0">
                <a:solidFill>
                  <a:schemeClr val="accent1"/>
                </a:solidFill>
              </a:rPr>
              <a:t>Video,</a:t>
            </a:r>
            <a:r>
              <a:rPr lang="en-US" dirty="0"/>
              <a:t> </a:t>
            </a:r>
            <a:r>
              <a:rPr lang="en-US" b="1" dirty="0">
                <a:solidFill>
                  <a:schemeClr val="accent1"/>
                </a:solidFill>
              </a:rPr>
              <a:t>White paper, URL, and </a:t>
            </a:r>
            <a:r>
              <a:rPr lang="en-US" b="1" dirty="0" err="1">
                <a:solidFill>
                  <a:schemeClr val="accent1"/>
                </a:solidFill>
              </a:rPr>
              <a:t>Planisware</a:t>
            </a:r>
            <a:r>
              <a:rPr lang="en-US" b="1" dirty="0">
                <a:solidFill>
                  <a:schemeClr val="accent1"/>
                </a:solidFill>
              </a:rPr>
              <a:t> Tour</a:t>
            </a:r>
            <a:r>
              <a:rPr lang="en-US" dirty="0"/>
              <a:t>.</a:t>
            </a:r>
          </a:p>
        </p:txBody>
      </p:sp>
      <p:sp>
        <p:nvSpPr>
          <p:cNvPr id="7" name="ZoneTexte 9"/>
          <p:cNvSpPr txBox="1"/>
          <p:nvPr/>
        </p:nvSpPr>
        <p:spPr>
          <a:xfrm>
            <a:off x="6614968" y="2538734"/>
            <a:ext cx="3962399"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Select the document that you want to add.</a:t>
            </a:r>
          </a:p>
        </p:txBody>
      </p:sp>
      <p:sp>
        <p:nvSpPr>
          <p:cNvPr id="8" name="ZoneTexte 6"/>
          <p:cNvSpPr txBox="1"/>
          <p:nvPr/>
        </p:nvSpPr>
        <p:spPr>
          <a:xfrm>
            <a:off x="6614967" y="3459362"/>
            <a:ext cx="3962399"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Click </a:t>
            </a:r>
            <a:r>
              <a:rPr lang="en-US" b="1" dirty="0">
                <a:solidFill>
                  <a:schemeClr val="accent1"/>
                </a:solidFill>
              </a:rPr>
              <a:t>OK</a:t>
            </a:r>
            <a:r>
              <a:rPr lang="en-US" dirty="0"/>
              <a:t>. The document is added to the e-learning.</a:t>
            </a:r>
          </a:p>
        </p:txBody>
      </p:sp>
      <p:sp>
        <p:nvSpPr>
          <p:cNvPr id="9" name="Rectangle à coins arrondis 18"/>
          <p:cNvSpPr/>
          <p:nvPr/>
        </p:nvSpPr>
        <p:spPr>
          <a:xfrm>
            <a:off x="1475856" y="1431386"/>
            <a:ext cx="752132" cy="4444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à coins arrondis 15"/>
          <p:cNvSpPr/>
          <p:nvPr/>
        </p:nvSpPr>
        <p:spPr>
          <a:xfrm>
            <a:off x="4282050" y="1431386"/>
            <a:ext cx="1839581" cy="15686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à coins arrondis 7"/>
          <p:cNvSpPr/>
          <p:nvPr/>
        </p:nvSpPr>
        <p:spPr>
          <a:xfrm>
            <a:off x="2703909" y="2371000"/>
            <a:ext cx="3044437" cy="144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à coins arrondis 8"/>
          <p:cNvSpPr/>
          <p:nvPr/>
        </p:nvSpPr>
        <p:spPr>
          <a:xfrm>
            <a:off x="2703908" y="2538734"/>
            <a:ext cx="3044437" cy="1884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Elbow Connector 15"/>
          <p:cNvCxnSpPr>
            <a:stCxn id="5" idx="1"/>
            <a:endCxn id="10" idx="3"/>
          </p:cNvCxnSpPr>
          <p:nvPr/>
        </p:nvCxnSpPr>
        <p:spPr>
          <a:xfrm rot="10800000" flipV="1">
            <a:off x="6121631" y="804041"/>
            <a:ext cx="493338" cy="7057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endCxn id="9" idx="0"/>
          </p:cNvCxnSpPr>
          <p:nvPr/>
        </p:nvCxnSpPr>
        <p:spPr>
          <a:xfrm rot="10800000" flipV="1">
            <a:off x="1851923" y="1127206"/>
            <a:ext cx="676125" cy="3041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8" idx="1"/>
          </p:cNvCxnSpPr>
          <p:nvPr/>
        </p:nvCxnSpPr>
        <p:spPr>
          <a:xfrm rot="10800000" flipV="1">
            <a:off x="5066853" y="3782527"/>
            <a:ext cx="1548115" cy="220948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à coins arrondis 11"/>
          <p:cNvSpPr/>
          <p:nvPr/>
        </p:nvSpPr>
        <p:spPr>
          <a:xfrm>
            <a:off x="4798347" y="5988474"/>
            <a:ext cx="537010" cy="27095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Elbow Connector 22"/>
          <p:cNvCxnSpPr>
            <a:stCxn id="6" idx="1"/>
          </p:cNvCxnSpPr>
          <p:nvPr/>
        </p:nvCxnSpPr>
        <p:spPr>
          <a:xfrm rot="10800000" flipV="1">
            <a:off x="5748345" y="1909334"/>
            <a:ext cx="866624" cy="5336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7" idx="1"/>
          </p:cNvCxnSpPr>
          <p:nvPr/>
        </p:nvCxnSpPr>
        <p:spPr>
          <a:xfrm rot="10800000">
            <a:off x="5748346" y="2643644"/>
            <a:ext cx="866623" cy="2182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5212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8304" y="30778"/>
            <a:ext cx="2833853" cy="584775"/>
          </a:xfrm>
          <a:prstGeom prst="rect">
            <a:avLst/>
          </a:prstGeom>
        </p:spPr>
        <p:txBody>
          <a:bodyPr wrap="none">
            <a:spAutoFit/>
          </a:bodyPr>
          <a:lstStyle/>
          <a:p>
            <a:r>
              <a:rPr lang="en-US" sz="3200" dirty="0">
                <a:solidFill>
                  <a:srgbClr val="C00000"/>
                </a:solidFill>
              </a:rPr>
              <a:t>Locks - Scenario</a:t>
            </a:r>
          </a:p>
        </p:txBody>
      </p:sp>
      <p:sp>
        <p:nvSpPr>
          <p:cNvPr id="3" name="Rectangle 2"/>
          <p:cNvSpPr/>
          <p:nvPr/>
        </p:nvSpPr>
        <p:spPr>
          <a:xfrm>
            <a:off x="1503307" y="584775"/>
            <a:ext cx="1465466" cy="523220"/>
          </a:xfrm>
          <a:prstGeom prst="rect">
            <a:avLst/>
          </a:prstGeom>
        </p:spPr>
        <p:txBody>
          <a:bodyPr wrap="none">
            <a:spAutoFit/>
          </a:bodyPr>
          <a:lstStyle/>
          <a:p>
            <a:r>
              <a:rPr lang="en-US" sz="2800" b="1" dirty="0">
                <a:solidFill>
                  <a:schemeClr val="tx2"/>
                </a:solidFill>
              </a:rPr>
              <a:t>Scenario</a:t>
            </a:r>
            <a:endParaRPr lang="en-US" sz="2800" b="1" dirty="0">
              <a:solidFill>
                <a:schemeClr val="tx2"/>
              </a:solidFill>
            </a:endParaRPr>
          </a:p>
        </p:txBody>
      </p:sp>
      <p:sp>
        <p:nvSpPr>
          <p:cNvPr id="4" name="Rectangle: Rounded Corners 2"/>
          <p:cNvSpPr/>
          <p:nvPr/>
        </p:nvSpPr>
        <p:spPr>
          <a:xfrm>
            <a:off x="1503307" y="1107995"/>
            <a:ext cx="10008198" cy="94480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Our users are changing the project state after the project has been set to active!! We need to restrict data changes on this attribute so that only Admins can change the value after a project has activated.</a:t>
            </a:r>
          </a:p>
        </p:txBody>
      </p:sp>
      <p:sp>
        <p:nvSpPr>
          <p:cNvPr id="5" name="Rectangle 4"/>
          <p:cNvSpPr/>
          <p:nvPr/>
        </p:nvSpPr>
        <p:spPr>
          <a:xfrm>
            <a:off x="1503307" y="2360576"/>
            <a:ext cx="1402243" cy="523220"/>
          </a:xfrm>
          <a:prstGeom prst="rect">
            <a:avLst/>
          </a:prstGeom>
        </p:spPr>
        <p:txBody>
          <a:bodyPr wrap="none">
            <a:spAutoFit/>
          </a:bodyPr>
          <a:lstStyle/>
          <a:p>
            <a:r>
              <a:rPr lang="en-US" sz="2800" b="1" dirty="0">
                <a:solidFill>
                  <a:schemeClr val="tx2"/>
                </a:solidFill>
              </a:rPr>
              <a:t>Analysis</a:t>
            </a:r>
          </a:p>
        </p:txBody>
      </p:sp>
      <p:sp>
        <p:nvSpPr>
          <p:cNvPr id="6" name="Rectangle: Rounded Corners 12"/>
          <p:cNvSpPr/>
          <p:nvPr/>
        </p:nvSpPr>
        <p:spPr>
          <a:xfrm>
            <a:off x="1503308" y="2883796"/>
            <a:ext cx="10008198" cy="3129729"/>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GB" dirty="0">
                <a:solidFill>
                  <a:schemeClr val="bg2">
                    <a:lumMod val="50000"/>
                  </a:schemeClr>
                </a:solidFill>
              </a:rPr>
              <a:t>Locks allow you to lock specific attributes to specific users or in specific situations. </a:t>
            </a:r>
          </a:p>
          <a:p>
            <a:endParaRPr lang="en-GB" dirty="0">
              <a:solidFill>
                <a:schemeClr val="bg2">
                  <a:lumMod val="50000"/>
                </a:schemeClr>
              </a:solidFill>
            </a:endParaRPr>
          </a:p>
          <a:p>
            <a:r>
              <a:rPr lang="en-GB" b="1" dirty="0">
                <a:solidFill>
                  <a:schemeClr val="bg2">
                    <a:lumMod val="50000"/>
                  </a:schemeClr>
                </a:solidFill>
              </a:rPr>
              <a:t>How to break down the situation: </a:t>
            </a:r>
            <a:r>
              <a:rPr lang="en-GB" dirty="0">
                <a:solidFill>
                  <a:schemeClr val="bg2">
                    <a:lumMod val="50000"/>
                  </a:schemeClr>
                </a:solidFill>
              </a:rPr>
              <a:t/>
            </a:r>
            <a:br>
              <a:rPr lang="en-GB" dirty="0">
                <a:solidFill>
                  <a:schemeClr val="bg2">
                    <a:lumMod val="50000"/>
                  </a:schemeClr>
                </a:solidFill>
              </a:rPr>
            </a:br>
            <a:r>
              <a:rPr lang="en-GB" dirty="0">
                <a:solidFill>
                  <a:schemeClr val="bg2">
                    <a:lumMod val="50000"/>
                  </a:schemeClr>
                </a:solidFill>
              </a:rPr>
              <a:t>	Figure out relevant classes and attributes	- </a:t>
            </a:r>
            <a:r>
              <a:rPr lang="en-GB" b="1" dirty="0">
                <a:solidFill>
                  <a:schemeClr val="bg2">
                    <a:lumMod val="50000"/>
                  </a:schemeClr>
                </a:solidFill>
              </a:rPr>
              <a:t>Project:</a:t>
            </a:r>
            <a:r>
              <a:rPr lang="en-GB" dirty="0">
                <a:solidFill>
                  <a:schemeClr val="bg2">
                    <a:lumMod val="50000"/>
                  </a:schemeClr>
                </a:solidFill>
              </a:rPr>
              <a:t> state</a:t>
            </a:r>
          </a:p>
          <a:p>
            <a:r>
              <a:rPr lang="en-GB" dirty="0">
                <a:solidFill>
                  <a:schemeClr val="bg2">
                    <a:lumMod val="50000"/>
                  </a:schemeClr>
                </a:solidFill>
              </a:rPr>
              <a:t>	Figure out lock conditions : </a:t>
            </a:r>
            <a:br>
              <a:rPr lang="en-GB" dirty="0">
                <a:solidFill>
                  <a:schemeClr val="bg2">
                    <a:lumMod val="50000"/>
                  </a:schemeClr>
                </a:solidFill>
              </a:rPr>
            </a:br>
            <a:r>
              <a:rPr lang="en-GB" dirty="0">
                <a:solidFill>
                  <a:schemeClr val="bg2">
                    <a:lumMod val="50000"/>
                  </a:schemeClr>
                </a:solidFill>
              </a:rPr>
              <a:t> 		When is the lock activated?           </a:t>
            </a:r>
          </a:p>
          <a:p>
            <a:r>
              <a:rPr lang="en-GB" dirty="0">
                <a:solidFill>
                  <a:schemeClr val="bg2">
                    <a:lumMod val="50000"/>
                  </a:schemeClr>
                </a:solidFill>
              </a:rPr>
              <a:t>			- Locked when Active for Non Admin</a:t>
            </a:r>
            <a:br>
              <a:rPr lang="en-GB" dirty="0">
                <a:solidFill>
                  <a:schemeClr val="bg2">
                    <a:lumMod val="50000"/>
                  </a:schemeClr>
                </a:solidFill>
              </a:rPr>
            </a:br>
            <a:r>
              <a:rPr lang="en-GB" dirty="0">
                <a:solidFill>
                  <a:schemeClr val="bg2">
                    <a:lumMod val="50000"/>
                  </a:schemeClr>
                </a:solidFill>
              </a:rPr>
              <a:t> 		When is the lock deactivated?       </a:t>
            </a:r>
          </a:p>
          <a:p>
            <a:r>
              <a:rPr lang="en-GB" dirty="0">
                <a:solidFill>
                  <a:schemeClr val="bg2">
                    <a:lumMod val="50000"/>
                  </a:schemeClr>
                </a:solidFill>
              </a:rPr>
              <a:t>			- Unlocked when state is not Active</a:t>
            </a:r>
          </a:p>
          <a:p>
            <a:r>
              <a:rPr lang="en-GB" dirty="0">
                <a:solidFill>
                  <a:schemeClr val="accent4"/>
                </a:solidFill>
              </a:rPr>
              <a:t>	</a:t>
            </a:r>
          </a:p>
        </p:txBody>
      </p:sp>
      <p:sp>
        <p:nvSpPr>
          <p:cNvPr id="7" name="Oval 6"/>
          <p:cNvSpPr/>
          <p:nvPr/>
        </p:nvSpPr>
        <p:spPr>
          <a:xfrm>
            <a:off x="4286601" y="1151979"/>
            <a:ext cx="304800" cy="267136"/>
          </a:xfrm>
          <a:prstGeom prst="ellipse">
            <a:avLst/>
          </a:prstGeom>
          <a:solidFill>
            <a:schemeClr val="bg2">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8" name="Oval 7"/>
          <p:cNvSpPr/>
          <p:nvPr/>
        </p:nvSpPr>
        <p:spPr>
          <a:xfrm>
            <a:off x="5092005" y="1788640"/>
            <a:ext cx="294640" cy="264160"/>
          </a:xfrm>
          <a:prstGeom prst="ellipse">
            <a:avLst/>
          </a:prstGeom>
          <a:solidFill>
            <a:schemeClr val="bg2">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endParaRPr lang="en-US" dirty="0"/>
          </a:p>
        </p:txBody>
      </p:sp>
      <p:sp>
        <p:nvSpPr>
          <p:cNvPr id="9" name="Oval 8"/>
          <p:cNvSpPr/>
          <p:nvPr/>
        </p:nvSpPr>
        <p:spPr>
          <a:xfrm>
            <a:off x="9321553" y="1780753"/>
            <a:ext cx="294640" cy="264160"/>
          </a:xfrm>
          <a:prstGeom prst="ellipse">
            <a:avLst/>
          </a:prstGeom>
          <a:solidFill>
            <a:schemeClr val="bg2">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endParaRPr lang="en-US" dirty="0"/>
          </a:p>
        </p:txBody>
      </p:sp>
      <p:sp>
        <p:nvSpPr>
          <p:cNvPr id="10" name="Oval 9"/>
          <p:cNvSpPr/>
          <p:nvPr/>
        </p:nvSpPr>
        <p:spPr>
          <a:xfrm>
            <a:off x="1909788" y="3882097"/>
            <a:ext cx="294640" cy="264160"/>
          </a:xfrm>
          <a:prstGeom prst="ellipse">
            <a:avLst/>
          </a:prstGeom>
          <a:solidFill>
            <a:schemeClr val="bg2">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1" name="Oval 10">
            <a:extLst>
              <a:ext uri="{FF2B5EF4-FFF2-40B4-BE49-F238E27FC236}">
                <a16:creationId xmlns="" xmlns:a16="http://schemas.microsoft.com/office/drawing/2014/main" id="{DD2369C9-954A-4E85-BF06-6916BECEC5C3}"/>
              </a:ext>
            </a:extLst>
          </p:cNvPr>
          <p:cNvSpPr/>
          <p:nvPr/>
        </p:nvSpPr>
        <p:spPr>
          <a:xfrm>
            <a:off x="1927878" y="4184500"/>
            <a:ext cx="294640" cy="264160"/>
          </a:xfrm>
          <a:prstGeom prst="ellipse">
            <a:avLst/>
          </a:prstGeom>
          <a:solidFill>
            <a:schemeClr val="bg2">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4162163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5674" y="0"/>
            <a:ext cx="5180008" cy="584775"/>
          </a:xfrm>
          <a:prstGeom prst="rect">
            <a:avLst/>
          </a:prstGeom>
        </p:spPr>
        <p:txBody>
          <a:bodyPr wrap="none">
            <a:spAutoFit/>
          </a:bodyPr>
          <a:lstStyle/>
          <a:p>
            <a:r>
              <a:rPr lang="en-US" sz="3200" dirty="0">
                <a:solidFill>
                  <a:srgbClr val="C00000"/>
                </a:solidFill>
              </a:rPr>
              <a:t>Possible attribute values table</a:t>
            </a:r>
          </a:p>
        </p:txBody>
      </p:sp>
      <p:pic>
        <p:nvPicPr>
          <p:cNvPr id="3" name="Picture 2"/>
          <p:cNvPicPr>
            <a:picLocks noChangeAspect="1"/>
          </p:cNvPicPr>
          <p:nvPr/>
        </p:nvPicPr>
        <p:blipFill>
          <a:blip r:embed="rId2"/>
          <a:stretch>
            <a:fillRect/>
          </a:stretch>
        </p:blipFill>
        <p:spPr>
          <a:xfrm>
            <a:off x="1450022" y="584775"/>
            <a:ext cx="8856241" cy="2568734"/>
          </a:xfrm>
          <a:prstGeom prst="rect">
            <a:avLst/>
          </a:prstGeom>
          <a:ln>
            <a:solidFill>
              <a:schemeClr val="accent1"/>
            </a:solidFill>
          </a:ln>
        </p:spPr>
      </p:pic>
      <p:sp>
        <p:nvSpPr>
          <p:cNvPr id="4" name="Rectangle 3"/>
          <p:cNvSpPr/>
          <p:nvPr/>
        </p:nvSpPr>
        <p:spPr>
          <a:xfrm>
            <a:off x="1425674" y="3302597"/>
            <a:ext cx="8880589" cy="2893808"/>
          </a:xfrm>
          <a:prstGeom prst="rect">
            <a:avLst/>
          </a:prstGeom>
        </p:spPr>
        <p:txBody>
          <a:bodyPr wrap="square">
            <a:spAutoFit/>
          </a:bodyPr>
          <a:lstStyle/>
          <a:p>
            <a:r>
              <a:rPr lang="en-US" dirty="0"/>
              <a:t>	</a:t>
            </a:r>
            <a:r>
              <a:rPr lang="en-US" dirty="0" err="1">
                <a:solidFill>
                  <a:schemeClr val="bg2">
                    <a:lumMod val="50000"/>
                  </a:schemeClr>
                </a:solidFill>
              </a:rPr>
              <a:t>Planisware</a:t>
            </a:r>
            <a:r>
              <a:rPr lang="en-US" dirty="0">
                <a:solidFill>
                  <a:schemeClr val="bg2">
                    <a:lumMod val="50000"/>
                  </a:schemeClr>
                </a:solidFill>
              </a:rPr>
              <a:t> has an OOB Administration Table that maintains lists of possible values. First go to the Administration Module -&gt; Data Page and select Possible values for user attributes as the object type</a:t>
            </a:r>
          </a:p>
          <a:p>
            <a:r>
              <a:rPr lang="en-US" dirty="0">
                <a:solidFill>
                  <a:schemeClr val="bg2">
                    <a:lumMod val="50000"/>
                  </a:schemeClr>
                </a:solidFill>
              </a:rPr>
              <a:t>	Clicking on the “New” tool allows admins to create a new “Possible Value” entry. Value choices are grouped into </a:t>
            </a:r>
            <a:r>
              <a:rPr lang="en-US" b="1" dirty="0">
                <a:solidFill>
                  <a:schemeClr val="bg2">
                    <a:lumMod val="50000"/>
                  </a:schemeClr>
                </a:solidFill>
              </a:rPr>
              <a:t>value types</a:t>
            </a:r>
            <a:r>
              <a:rPr lang="en-US" dirty="0">
                <a:solidFill>
                  <a:schemeClr val="bg2">
                    <a:lumMod val="50000"/>
                  </a:schemeClr>
                </a:solidFill>
              </a:rPr>
              <a:t>. </a:t>
            </a:r>
          </a:p>
          <a:p>
            <a:r>
              <a:rPr lang="en-US" dirty="0">
                <a:solidFill>
                  <a:schemeClr val="bg2">
                    <a:lumMod val="50000"/>
                  </a:schemeClr>
                </a:solidFill>
              </a:rPr>
              <a:t>        	Possible Value lines can have the following attributes defined: </a:t>
            </a:r>
          </a:p>
          <a:p>
            <a:r>
              <a:rPr lang="en-US" dirty="0">
                <a:solidFill>
                  <a:schemeClr val="bg2">
                    <a:lumMod val="50000"/>
                  </a:schemeClr>
                </a:solidFill>
              </a:rPr>
              <a:t>	       Internal value 		– The value stored in the database</a:t>
            </a:r>
          </a:p>
          <a:p>
            <a:r>
              <a:rPr lang="en-US" dirty="0">
                <a:solidFill>
                  <a:schemeClr val="bg2">
                    <a:lumMod val="50000"/>
                  </a:schemeClr>
                </a:solidFill>
              </a:rPr>
              <a:t>	       Displayed Value 	- The value displayed in a table or in reports	</a:t>
            </a:r>
            <a:br>
              <a:rPr lang="en-US" dirty="0">
                <a:solidFill>
                  <a:schemeClr val="bg2">
                    <a:lumMod val="50000"/>
                  </a:schemeClr>
                </a:solidFill>
              </a:rPr>
            </a:br>
            <a:r>
              <a:rPr lang="en-US" dirty="0">
                <a:solidFill>
                  <a:schemeClr val="bg2">
                    <a:lumMod val="50000"/>
                  </a:schemeClr>
                </a:solidFill>
              </a:rPr>
              <a:t> 	       Order			- The order the possible value is displayed</a:t>
            </a:r>
          </a:p>
          <a:p>
            <a:r>
              <a:rPr lang="en-US" dirty="0">
                <a:solidFill>
                  <a:schemeClr val="bg2">
                    <a:lumMod val="50000"/>
                  </a:schemeClr>
                </a:solidFill>
              </a:rPr>
              <a:t>	  All of the Possible values for Difficulty Level can be seen in the table</a:t>
            </a:r>
          </a:p>
        </p:txBody>
      </p:sp>
      <p:sp>
        <p:nvSpPr>
          <p:cNvPr id="5" name="Oval 4"/>
          <p:cNvSpPr/>
          <p:nvPr/>
        </p:nvSpPr>
        <p:spPr>
          <a:xfrm>
            <a:off x="1331688" y="839098"/>
            <a:ext cx="236668" cy="22591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6" name="Oval 5"/>
          <p:cNvSpPr/>
          <p:nvPr/>
        </p:nvSpPr>
        <p:spPr>
          <a:xfrm>
            <a:off x="3033656" y="2070847"/>
            <a:ext cx="225911" cy="22591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7" name="Oval 6"/>
          <p:cNvSpPr/>
          <p:nvPr/>
        </p:nvSpPr>
        <p:spPr>
          <a:xfrm>
            <a:off x="3033656" y="2621005"/>
            <a:ext cx="225910" cy="208256"/>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8" name="Oval 7"/>
          <p:cNvSpPr/>
          <p:nvPr/>
        </p:nvSpPr>
        <p:spPr>
          <a:xfrm>
            <a:off x="7035500" y="1663228"/>
            <a:ext cx="215153" cy="208603"/>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9" name="Oval 8"/>
          <p:cNvSpPr/>
          <p:nvPr/>
        </p:nvSpPr>
        <p:spPr>
          <a:xfrm>
            <a:off x="1654417" y="4732466"/>
            <a:ext cx="268940" cy="194536"/>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10" name="Oval 9"/>
          <p:cNvSpPr/>
          <p:nvPr/>
        </p:nvSpPr>
        <p:spPr>
          <a:xfrm>
            <a:off x="1654417" y="4175279"/>
            <a:ext cx="298382" cy="22460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11" name="Oval 10"/>
          <p:cNvSpPr/>
          <p:nvPr/>
        </p:nvSpPr>
        <p:spPr>
          <a:xfrm>
            <a:off x="1654417" y="3367143"/>
            <a:ext cx="301213" cy="226325"/>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2" name="Oval 11"/>
          <p:cNvSpPr/>
          <p:nvPr/>
        </p:nvSpPr>
        <p:spPr>
          <a:xfrm>
            <a:off x="1638565" y="5831057"/>
            <a:ext cx="284792" cy="18870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Tree>
    <p:extLst>
      <p:ext uri="{BB962C8B-B14F-4D97-AF65-F5344CB8AC3E}">
        <p14:creationId xmlns:p14="http://schemas.microsoft.com/office/powerpoint/2010/main" val="428447127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27809" y="0"/>
            <a:ext cx="2500877" cy="584775"/>
          </a:xfrm>
          <a:prstGeom prst="rect">
            <a:avLst/>
          </a:prstGeom>
        </p:spPr>
        <p:txBody>
          <a:bodyPr wrap="none">
            <a:spAutoFit/>
          </a:bodyPr>
          <a:lstStyle/>
          <a:p>
            <a:r>
              <a:rPr lang="en-US" sz="3200" dirty="0">
                <a:solidFill>
                  <a:srgbClr val="C00000"/>
                </a:solidFill>
              </a:rPr>
              <a:t>Creating locks</a:t>
            </a:r>
          </a:p>
        </p:txBody>
      </p:sp>
      <p:sp>
        <p:nvSpPr>
          <p:cNvPr id="3" name="Rectangle 2"/>
          <p:cNvSpPr/>
          <p:nvPr/>
        </p:nvSpPr>
        <p:spPr>
          <a:xfrm>
            <a:off x="1547668" y="584775"/>
            <a:ext cx="2192460" cy="461665"/>
          </a:xfrm>
          <a:prstGeom prst="rect">
            <a:avLst/>
          </a:prstGeom>
        </p:spPr>
        <p:txBody>
          <a:bodyPr wrap="none">
            <a:spAutoFit/>
          </a:bodyPr>
          <a:lstStyle/>
          <a:p>
            <a:r>
              <a:rPr lang="en-US" sz="2400" dirty="0"/>
              <a:t>To create a lock:</a:t>
            </a:r>
            <a:endParaRPr lang="en-US" sz="2400"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1407"/>
          <a:stretch/>
        </p:blipFill>
        <p:spPr bwMode="auto">
          <a:xfrm>
            <a:off x="2163596" y="983931"/>
            <a:ext cx="8639043" cy="2151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7"/>
          <p:cNvSpPr txBox="1"/>
          <p:nvPr/>
        </p:nvSpPr>
        <p:spPr>
          <a:xfrm>
            <a:off x="1418461" y="3774099"/>
            <a:ext cx="3228843"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Check </a:t>
            </a:r>
            <a:r>
              <a:rPr lang="en-US" b="1" dirty="0">
                <a:solidFill>
                  <a:schemeClr val="accent1"/>
                </a:solidFill>
              </a:rPr>
              <a:t>On deletion </a:t>
            </a:r>
            <a:r>
              <a:rPr lang="en-US" dirty="0"/>
              <a:t>to prevent the attribute from deletion.</a:t>
            </a:r>
          </a:p>
        </p:txBody>
      </p:sp>
      <p:sp>
        <p:nvSpPr>
          <p:cNvPr id="6" name="ZoneTexte 13"/>
          <p:cNvSpPr txBox="1"/>
          <p:nvPr/>
        </p:nvSpPr>
        <p:spPr>
          <a:xfrm>
            <a:off x="4981687" y="3423532"/>
            <a:ext cx="3733800" cy="2308324"/>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Check </a:t>
            </a:r>
            <a:r>
              <a:rPr lang="en-US" b="1" dirty="0">
                <a:solidFill>
                  <a:schemeClr val="accent1"/>
                </a:solidFill>
              </a:rPr>
              <a:t>On all modifications </a:t>
            </a:r>
            <a:r>
              <a:rPr lang="en-US" dirty="0"/>
              <a:t>to put the attribute into read-only mode. </a:t>
            </a:r>
            <a:r>
              <a:rPr lang="en-US" b="1" dirty="0"/>
              <a:t>Warning</a:t>
            </a:r>
            <a:r>
              <a:rPr lang="en-US" dirty="0"/>
              <a:t>: This flag prevents all objects matching the Filter from being modified at all. This means that no attributes can be modified.  </a:t>
            </a:r>
            <a:r>
              <a:rPr lang="en-US" dirty="0">
                <a:solidFill>
                  <a:srgbClr val="FF0000"/>
                </a:solidFill>
              </a:rPr>
              <a:t>It is best to not use this option for performance reasons</a:t>
            </a:r>
            <a:r>
              <a:rPr lang="en-US" dirty="0" smtClean="0">
                <a:solidFill>
                  <a:srgbClr val="FF0000"/>
                </a:solidFill>
              </a:rPr>
              <a:t>. </a:t>
            </a:r>
            <a:endParaRPr lang="en-US" dirty="0">
              <a:solidFill>
                <a:srgbClr val="FF0000"/>
              </a:solidFill>
            </a:endParaRPr>
          </a:p>
        </p:txBody>
      </p:sp>
      <p:sp>
        <p:nvSpPr>
          <p:cNvPr id="7" name="ZoneTexte 5"/>
          <p:cNvSpPr txBox="1"/>
          <p:nvPr/>
        </p:nvSpPr>
        <p:spPr>
          <a:xfrm>
            <a:off x="4493163" y="1248170"/>
            <a:ext cx="5029200"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Click the </a:t>
            </a:r>
            <a:r>
              <a:rPr lang="en-US" b="1" dirty="0">
                <a:solidFill>
                  <a:schemeClr val="accent1"/>
                </a:solidFill>
              </a:rPr>
              <a:t>+</a:t>
            </a:r>
            <a:r>
              <a:rPr lang="en-US" dirty="0"/>
              <a:t> button.</a:t>
            </a:r>
          </a:p>
          <a:p>
            <a:r>
              <a:rPr lang="en-US" dirty="0"/>
              <a:t>Enter a </a:t>
            </a:r>
            <a:r>
              <a:rPr lang="en-US" b="1" dirty="0">
                <a:solidFill>
                  <a:schemeClr val="accent1"/>
                </a:solidFill>
              </a:rPr>
              <a:t>Name</a:t>
            </a:r>
            <a:r>
              <a:rPr lang="en-US" dirty="0"/>
              <a:t> and a </a:t>
            </a:r>
            <a:r>
              <a:rPr lang="en-US" b="1" dirty="0">
                <a:solidFill>
                  <a:schemeClr val="accent1"/>
                </a:solidFill>
              </a:rPr>
              <a:t>Description</a:t>
            </a:r>
            <a:r>
              <a:rPr lang="en-US" dirty="0"/>
              <a:t> (mandatory).</a:t>
            </a:r>
          </a:p>
        </p:txBody>
      </p:sp>
      <p:sp>
        <p:nvSpPr>
          <p:cNvPr id="11" name="ZoneTexte 22"/>
          <p:cNvSpPr txBox="1"/>
          <p:nvPr/>
        </p:nvSpPr>
        <p:spPr>
          <a:xfrm>
            <a:off x="9055250" y="4393028"/>
            <a:ext cx="1524000"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Click </a:t>
            </a:r>
            <a:r>
              <a:rPr lang="en-US" b="1" dirty="0">
                <a:solidFill>
                  <a:schemeClr val="accent1"/>
                </a:solidFill>
              </a:rPr>
              <a:t>Create</a:t>
            </a:r>
            <a:r>
              <a:rPr lang="en-US" dirty="0"/>
              <a:t>.</a:t>
            </a:r>
          </a:p>
        </p:txBody>
      </p:sp>
      <p:sp>
        <p:nvSpPr>
          <p:cNvPr id="12" name="ZoneTexte 16"/>
          <p:cNvSpPr txBox="1"/>
          <p:nvPr/>
        </p:nvSpPr>
        <p:spPr>
          <a:xfrm>
            <a:off x="4046832" y="2646307"/>
            <a:ext cx="2233678"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Select attributes.</a:t>
            </a:r>
          </a:p>
        </p:txBody>
      </p:sp>
      <p:sp>
        <p:nvSpPr>
          <p:cNvPr id="13" name="Rectangle à coins arrondis 15"/>
          <p:cNvSpPr/>
          <p:nvPr/>
        </p:nvSpPr>
        <p:spPr>
          <a:xfrm>
            <a:off x="2163596" y="2697623"/>
            <a:ext cx="1385820" cy="2667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à coins arrondis 6"/>
          <p:cNvSpPr/>
          <p:nvPr/>
        </p:nvSpPr>
        <p:spPr>
          <a:xfrm>
            <a:off x="2237431" y="2545223"/>
            <a:ext cx="609600" cy="1524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à coins arrondis 10"/>
          <p:cNvSpPr/>
          <p:nvPr/>
        </p:nvSpPr>
        <p:spPr>
          <a:xfrm>
            <a:off x="6403326" y="2570107"/>
            <a:ext cx="890522" cy="1524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à coins arrondis 23"/>
          <p:cNvSpPr/>
          <p:nvPr/>
        </p:nvSpPr>
        <p:spPr>
          <a:xfrm>
            <a:off x="9817250" y="2816856"/>
            <a:ext cx="609600" cy="29493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8" name="Straight Arrow Connector 17"/>
          <p:cNvCxnSpPr>
            <a:endCxn id="13" idx="3"/>
          </p:cNvCxnSpPr>
          <p:nvPr/>
        </p:nvCxnSpPr>
        <p:spPr>
          <a:xfrm flipH="1" flipV="1">
            <a:off x="3549416" y="2830973"/>
            <a:ext cx="486547" cy="18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endCxn id="5" idx="1"/>
          </p:cNvCxnSpPr>
          <p:nvPr/>
        </p:nvCxnSpPr>
        <p:spPr>
          <a:xfrm rot="5400000">
            <a:off x="1090025" y="2949859"/>
            <a:ext cx="1475842" cy="818970"/>
          </a:xfrm>
          <a:prstGeom prst="bentConnector4">
            <a:avLst>
              <a:gd name="adj1" fmla="val 39051"/>
              <a:gd name="adj2" fmla="val 1279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5" idx="2"/>
          </p:cNvCxnSpPr>
          <p:nvPr/>
        </p:nvCxnSpPr>
        <p:spPr>
          <a:xfrm rot="16200000" flipH="1">
            <a:off x="6609910" y="2961183"/>
            <a:ext cx="701025" cy="2236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6" idx="2"/>
          </p:cNvCxnSpPr>
          <p:nvPr/>
        </p:nvCxnSpPr>
        <p:spPr>
          <a:xfrm rot="5400000">
            <a:off x="9440803" y="3632568"/>
            <a:ext cx="1202027" cy="1604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232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9748" y="0"/>
            <a:ext cx="1523943" cy="584775"/>
          </a:xfrm>
          <a:prstGeom prst="rect">
            <a:avLst/>
          </a:prstGeom>
        </p:spPr>
        <p:txBody>
          <a:bodyPr wrap="none">
            <a:spAutoFit/>
          </a:bodyPr>
          <a:lstStyle/>
          <a:p>
            <a:r>
              <a:rPr lang="en-US" sz="3200" dirty="0">
                <a:solidFill>
                  <a:srgbClr val="C00000"/>
                </a:solidFill>
              </a:rPr>
              <a:t>Exercise</a:t>
            </a:r>
          </a:p>
        </p:txBody>
      </p:sp>
      <p:sp>
        <p:nvSpPr>
          <p:cNvPr id="3" name="ZoneTexte 4"/>
          <p:cNvSpPr txBox="1"/>
          <p:nvPr/>
        </p:nvSpPr>
        <p:spPr>
          <a:xfrm>
            <a:off x="1549748" y="681594"/>
            <a:ext cx="9369264" cy="440120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000" dirty="0"/>
              <a:t>Create a lock on your XX_UA_S_DIFFICULTY_LEVEL project attribute and only allow modifications if the current user is listed as the owner of the project.</a:t>
            </a:r>
          </a:p>
          <a:p>
            <a:endParaRPr lang="en-US" sz="2000" dirty="0"/>
          </a:p>
          <a:p>
            <a:r>
              <a:rPr lang="en-US" sz="2000" dirty="0"/>
              <a:t>Name = XX_LO_ DIFFICULTY_LEVEL</a:t>
            </a:r>
          </a:p>
          <a:p>
            <a:r>
              <a:rPr lang="en-US" sz="2000" dirty="0"/>
              <a:t>Description = XX Difficulty level lock</a:t>
            </a:r>
          </a:p>
          <a:p>
            <a:r>
              <a:rPr lang="en-US" sz="2000" dirty="0"/>
              <a:t>On modification of the following attributes = XX Difficulty level</a:t>
            </a:r>
          </a:p>
          <a:p>
            <a:r>
              <a:rPr lang="en-US" sz="2000" dirty="0"/>
              <a:t>Filter = $CURRENT_USER &lt;&gt; OWNER</a:t>
            </a:r>
          </a:p>
          <a:p>
            <a:endParaRPr lang="en-US" sz="2000" dirty="0"/>
          </a:p>
          <a:p>
            <a:r>
              <a:rPr lang="en-US" sz="2000" dirty="0"/>
              <a:t>Test the lock to make sure you can only change the difficulty level on project where you are listed as the owner.</a:t>
            </a:r>
          </a:p>
          <a:p>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41465205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4755" y="0"/>
            <a:ext cx="2744662" cy="584775"/>
          </a:xfrm>
          <a:prstGeom prst="rect">
            <a:avLst/>
          </a:prstGeom>
        </p:spPr>
        <p:txBody>
          <a:bodyPr wrap="none">
            <a:spAutoFit/>
          </a:bodyPr>
          <a:lstStyle/>
          <a:p>
            <a:r>
              <a:rPr lang="en-US" sz="3200" dirty="0">
                <a:solidFill>
                  <a:srgbClr val="C00000"/>
                </a:solidFill>
              </a:rPr>
              <a:t>Alert - Scenario</a:t>
            </a:r>
          </a:p>
        </p:txBody>
      </p:sp>
      <p:sp>
        <p:nvSpPr>
          <p:cNvPr id="3" name="TextBox 2"/>
          <p:cNvSpPr txBox="1"/>
          <p:nvPr/>
        </p:nvSpPr>
        <p:spPr>
          <a:xfrm>
            <a:off x="1387737" y="584775"/>
            <a:ext cx="3058160" cy="523220"/>
          </a:xfrm>
          <a:prstGeom prst="rect">
            <a:avLst/>
          </a:prstGeom>
          <a:noFill/>
        </p:spPr>
        <p:txBody>
          <a:bodyPr wrap="square" rtlCol="0">
            <a:spAutoFit/>
          </a:bodyPr>
          <a:lstStyle/>
          <a:p>
            <a:r>
              <a:rPr lang="en-US" sz="2800" b="1" dirty="0">
                <a:solidFill>
                  <a:schemeClr val="tx2"/>
                </a:solidFill>
              </a:rPr>
              <a:t>Scenario</a:t>
            </a:r>
          </a:p>
        </p:txBody>
      </p:sp>
      <p:sp>
        <p:nvSpPr>
          <p:cNvPr id="4" name="Rectangle: Rounded Corners 16"/>
          <p:cNvSpPr/>
          <p:nvPr/>
        </p:nvSpPr>
        <p:spPr>
          <a:xfrm>
            <a:off x="904755" y="1182716"/>
            <a:ext cx="10395473" cy="10201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That lock on the project state is great! We have another attribute, the project description, that we don’t want to lock, but rather ensure it is populated at all times! </a:t>
            </a:r>
          </a:p>
        </p:txBody>
      </p:sp>
      <p:sp>
        <p:nvSpPr>
          <p:cNvPr id="6" name="TextBox 5"/>
          <p:cNvSpPr txBox="1"/>
          <p:nvPr/>
        </p:nvSpPr>
        <p:spPr>
          <a:xfrm>
            <a:off x="1387737" y="2406514"/>
            <a:ext cx="3058160" cy="523220"/>
          </a:xfrm>
          <a:prstGeom prst="rect">
            <a:avLst/>
          </a:prstGeom>
          <a:noFill/>
        </p:spPr>
        <p:txBody>
          <a:bodyPr wrap="square" rtlCol="0">
            <a:spAutoFit/>
          </a:bodyPr>
          <a:lstStyle/>
          <a:p>
            <a:r>
              <a:rPr lang="en-US" sz="2800" b="1" dirty="0">
                <a:solidFill>
                  <a:schemeClr val="tx2"/>
                </a:solidFill>
              </a:rPr>
              <a:t>Analysis</a:t>
            </a:r>
          </a:p>
        </p:txBody>
      </p:sp>
      <p:sp>
        <p:nvSpPr>
          <p:cNvPr id="8" name="Oval 7"/>
          <p:cNvSpPr/>
          <p:nvPr/>
        </p:nvSpPr>
        <p:spPr>
          <a:xfrm>
            <a:off x="8810513" y="1311685"/>
            <a:ext cx="247426" cy="194386"/>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9" name="Oval 8"/>
          <p:cNvSpPr/>
          <p:nvPr/>
        </p:nvSpPr>
        <p:spPr>
          <a:xfrm>
            <a:off x="5895191" y="1904104"/>
            <a:ext cx="236668" cy="29872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11" name="Rectangle: Rounded Corners 12"/>
          <p:cNvSpPr/>
          <p:nvPr/>
        </p:nvSpPr>
        <p:spPr>
          <a:xfrm>
            <a:off x="815788" y="3005160"/>
            <a:ext cx="10395473" cy="328325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GB" dirty="0">
                <a:solidFill>
                  <a:schemeClr val="accent4"/>
                </a:solidFill>
              </a:rPr>
              <a:t>Alerts can do so many things! In this example, we will use an alert to tell the current user they need to have a description if they attempt to delete a description. But we can also alert other users, either through emailing or through notifications.</a:t>
            </a:r>
          </a:p>
          <a:p>
            <a:endParaRPr lang="en-GB" dirty="0">
              <a:solidFill>
                <a:schemeClr val="accent4"/>
              </a:solidFill>
            </a:endParaRPr>
          </a:p>
          <a:p>
            <a:r>
              <a:rPr lang="en-GB" b="1" dirty="0">
                <a:solidFill>
                  <a:schemeClr val="accent4"/>
                </a:solidFill>
              </a:rPr>
              <a:t>How to break down the situation: </a:t>
            </a:r>
            <a:r>
              <a:rPr lang="en-GB" dirty="0">
                <a:solidFill>
                  <a:schemeClr val="accent4"/>
                </a:solidFill>
              </a:rPr>
              <a:t/>
            </a:r>
            <a:br>
              <a:rPr lang="en-GB" dirty="0">
                <a:solidFill>
                  <a:schemeClr val="accent4"/>
                </a:solidFill>
              </a:rPr>
            </a:br>
            <a:r>
              <a:rPr lang="en-GB" dirty="0">
                <a:solidFill>
                  <a:schemeClr val="accent4"/>
                </a:solidFill>
              </a:rPr>
              <a:t>	Figure out relevant classes and attributes	- </a:t>
            </a:r>
            <a:r>
              <a:rPr lang="en-GB" b="1" dirty="0">
                <a:solidFill>
                  <a:schemeClr val="accent4"/>
                </a:solidFill>
              </a:rPr>
              <a:t>Project:</a:t>
            </a:r>
            <a:r>
              <a:rPr lang="en-GB" dirty="0">
                <a:solidFill>
                  <a:schemeClr val="accent4"/>
                </a:solidFill>
              </a:rPr>
              <a:t> description</a:t>
            </a:r>
          </a:p>
          <a:p>
            <a:r>
              <a:rPr lang="en-GB" dirty="0">
                <a:solidFill>
                  <a:schemeClr val="accent4"/>
                </a:solidFill>
              </a:rPr>
              <a:t>	Determine what needs to be done		</a:t>
            </a:r>
            <a:r>
              <a:rPr lang="en-GB" b="1" dirty="0">
                <a:solidFill>
                  <a:schemeClr val="accent4"/>
                </a:solidFill>
              </a:rPr>
              <a:t>- description never blank</a:t>
            </a:r>
            <a:r>
              <a:rPr lang="en-GB" dirty="0">
                <a:solidFill>
                  <a:schemeClr val="accent4"/>
                </a:solidFill>
              </a:rPr>
              <a:t>	</a:t>
            </a:r>
          </a:p>
        </p:txBody>
      </p:sp>
      <p:sp>
        <p:nvSpPr>
          <p:cNvPr id="12" name="Oval 11"/>
          <p:cNvSpPr/>
          <p:nvPr/>
        </p:nvSpPr>
        <p:spPr>
          <a:xfrm>
            <a:off x="1204856" y="5099125"/>
            <a:ext cx="182881" cy="18288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3" name="Oval 12"/>
          <p:cNvSpPr/>
          <p:nvPr/>
        </p:nvSpPr>
        <p:spPr>
          <a:xfrm>
            <a:off x="1226372" y="5350119"/>
            <a:ext cx="161365" cy="211585"/>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Tree>
    <p:extLst>
      <p:ext uri="{BB962C8B-B14F-4D97-AF65-F5344CB8AC3E}">
        <p14:creationId xmlns:p14="http://schemas.microsoft.com/office/powerpoint/2010/main" val="23782746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0507" y="0"/>
            <a:ext cx="2610458" cy="584775"/>
          </a:xfrm>
          <a:prstGeom prst="rect">
            <a:avLst/>
          </a:prstGeom>
        </p:spPr>
        <p:txBody>
          <a:bodyPr wrap="none">
            <a:spAutoFit/>
          </a:bodyPr>
          <a:lstStyle/>
          <a:p>
            <a:r>
              <a:rPr lang="en-US" sz="3200" dirty="0">
                <a:solidFill>
                  <a:srgbClr val="C00000"/>
                </a:solidFill>
              </a:rPr>
              <a:t>Creating alerts</a:t>
            </a:r>
          </a:p>
        </p:txBody>
      </p:sp>
      <p:sp>
        <p:nvSpPr>
          <p:cNvPr id="3" name="ZoneTexte 6"/>
          <p:cNvSpPr txBox="1"/>
          <p:nvPr/>
        </p:nvSpPr>
        <p:spPr>
          <a:xfrm>
            <a:off x="983428" y="584775"/>
            <a:ext cx="5486400" cy="461665"/>
          </a:xfrm>
          <a:prstGeom prst="rect">
            <a:avLst/>
          </a:prstGeom>
          <a:noFill/>
        </p:spPr>
        <p:txBody>
          <a:bodyPr wrap="square" rtlCol="0">
            <a:spAutoFit/>
          </a:bodyPr>
          <a:lstStyle/>
          <a:p>
            <a:r>
              <a:rPr lang="en-US" sz="2400" dirty="0"/>
              <a:t>To create an alert:</a:t>
            </a:r>
          </a:p>
        </p:txBody>
      </p:sp>
      <p:pic>
        <p:nvPicPr>
          <p:cNvPr id="4" name="Picture 3"/>
          <p:cNvPicPr>
            <a:picLocks noChangeAspect="1"/>
          </p:cNvPicPr>
          <p:nvPr/>
        </p:nvPicPr>
        <p:blipFill>
          <a:blip r:embed="rId2"/>
          <a:stretch>
            <a:fillRect/>
          </a:stretch>
        </p:blipFill>
        <p:spPr>
          <a:xfrm>
            <a:off x="983428" y="1431160"/>
            <a:ext cx="9144000" cy="4046018"/>
          </a:xfrm>
          <a:prstGeom prst="rect">
            <a:avLst/>
          </a:prstGeom>
        </p:spPr>
      </p:pic>
      <p:sp>
        <p:nvSpPr>
          <p:cNvPr id="5" name="ZoneTexte 7"/>
          <p:cNvSpPr txBox="1"/>
          <p:nvPr/>
        </p:nvSpPr>
        <p:spPr>
          <a:xfrm>
            <a:off x="2812228" y="1231105"/>
            <a:ext cx="5486400" cy="40011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sz="2000" dirty="0"/>
              <a:t>Changes in Data</a:t>
            </a:r>
          </a:p>
        </p:txBody>
      </p:sp>
      <p:sp>
        <p:nvSpPr>
          <p:cNvPr id="6" name="Rectangle 5">
            <a:extLst>
              <a:ext uri="{FF2B5EF4-FFF2-40B4-BE49-F238E27FC236}">
                <a16:creationId xmlns="" xmlns:a16="http://schemas.microsoft.com/office/drawing/2014/main" id="{901EDEF4-06D1-4549-BC2B-F5C116F9A313}"/>
              </a:ext>
            </a:extLst>
          </p:cNvPr>
          <p:cNvSpPr/>
          <p:nvPr/>
        </p:nvSpPr>
        <p:spPr>
          <a:xfrm>
            <a:off x="1093184" y="3879925"/>
            <a:ext cx="8924488" cy="5926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à coins arrondis 8"/>
          <p:cNvSpPr/>
          <p:nvPr/>
        </p:nvSpPr>
        <p:spPr>
          <a:xfrm>
            <a:off x="2050228" y="1613043"/>
            <a:ext cx="762000" cy="61406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9804265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8389" y="120462"/>
            <a:ext cx="2610458" cy="584775"/>
          </a:xfrm>
          <a:prstGeom prst="rect">
            <a:avLst/>
          </a:prstGeom>
        </p:spPr>
        <p:txBody>
          <a:bodyPr wrap="none">
            <a:spAutoFit/>
          </a:bodyPr>
          <a:lstStyle/>
          <a:p>
            <a:r>
              <a:rPr lang="en-US" sz="3200" dirty="0">
                <a:solidFill>
                  <a:srgbClr val="C00000"/>
                </a:solidFill>
              </a:rPr>
              <a:t>Creating alerts</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030" y="705237"/>
            <a:ext cx="6723451" cy="4110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ZoneTexte 5"/>
          <p:cNvSpPr txBox="1"/>
          <p:nvPr/>
        </p:nvSpPr>
        <p:spPr>
          <a:xfrm>
            <a:off x="4615032" y="999555"/>
            <a:ext cx="3657599"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Select the type of  the message.</a:t>
            </a:r>
          </a:p>
        </p:txBody>
      </p:sp>
      <p:sp>
        <p:nvSpPr>
          <p:cNvPr id="5" name="Rectangle à coins arrondis 6"/>
          <p:cNvSpPr/>
          <p:nvPr/>
        </p:nvSpPr>
        <p:spPr>
          <a:xfrm>
            <a:off x="7421881" y="4582081"/>
            <a:ext cx="990600" cy="23325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ZoneTexte 7"/>
          <p:cNvSpPr txBox="1"/>
          <p:nvPr/>
        </p:nvSpPr>
        <p:spPr>
          <a:xfrm>
            <a:off x="6850381" y="5009028"/>
            <a:ext cx="1562100"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Click </a:t>
            </a:r>
            <a:r>
              <a:rPr lang="en-US" b="1" dirty="0">
                <a:solidFill>
                  <a:schemeClr val="accent1"/>
                </a:solidFill>
              </a:rPr>
              <a:t>Create</a:t>
            </a:r>
            <a:r>
              <a:rPr lang="en-US" dirty="0"/>
              <a:t>.</a:t>
            </a:r>
          </a:p>
        </p:txBody>
      </p:sp>
    </p:spTree>
    <p:extLst>
      <p:ext uri="{BB962C8B-B14F-4D97-AF65-F5344CB8AC3E}">
        <p14:creationId xmlns:p14="http://schemas.microsoft.com/office/powerpoint/2010/main" val="10948486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7922" y="0"/>
            <a:ext cx="1523943" cy="584775"/>
          </a:xfrm>
          <a:prstGeom prst="rect">
            <a:avLst/>
          </a:prstGeom>
        </p:spPr>
        <p:txBody>
          <a:bodyPr wrap="none">
            <a:spAutoFit/>
          </a:bodyPr>
          <a:lstStyle/>
          <a:p>
            <a:r>
              <a:rPr lang="en-US" sz="3200" dirty="0">
                <a:solidFill>
                  <a:srgbClr val="C00000"/>
                </a:solidFill>
              </a:rPr>
              <a:t>Exercise</a:t>
            </a:r>
          </a:p>
        </p:txBody>
      </p:sp>
      <p:sp>
        <p:nvSpPr>
          <p:cNvPr id="3" name="ZoneTexte 4"/>
          <p:cNvSpPr txBox="1"/>
          <p:nvPr/>
        </p:nvSpPr>
        <p:spPr>
          <a:xfrm>
            <a:off x="152399" y="673916"/>
            <a:ext cx="11444345" cy="563231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000" b="1" dirty="0"/>
              <a:t>Testing activation Conditions: </a:t>
            </a:r>
            <a:r>
              <a:rPr lang="en-US" sz="2000" dirty="0"/>
              <a:t/>
            </a:r>
            <a:br>
              <a:rPr lang="en-US" sz="2000" dirty="0"/>
            </a:br>
            <a:r>
              <a:rPr lang="en-US" sz="2000" dirty="0"/>
              <a:t> 	Alert on project creation the popup message </a:t>
            </a:r>
          </a:p>
          <a:p>
            <a:r>
              <a:rPr lang="en-US" sz="2000" dirty="0"/>
              <a:t> 		“Project created” (Use Naming convention XX_PRJ_CREATE)</a:t>
            </a:r>
          </a:p>
          <a:p>
            <a:r>
              <a:rPr lang="en-US" sz="2000" dirty="0"/>
              <a:t>	Alert and prevent on Active State projects the popup message </a:t>
            </a:r>
            <a:br>
              <a:rPr lang="en-US" sz="2000" dirty="0"/>
            </a:br>
            <a:r>
              <a:rPr lang="en-US" sz="2000" dirty="0"/>
              <a:t> 		“Can not delete an active project” (XX_PRJ_DELETE)</a:t>
            </a:r>
          </a:p>
          <a:p>
            <a:endParaRPr lang="en-US" sz="2000" dirty="0"/>
          </a:p>
          <a:p>
            <a:r>
              <a:rPr lang="en-US" sz="2000" b="1" dirty="0"/>
              <a:t>Testing default Value: </a:t>
            </a:r>
          </a:p>
          <a:p>
            <a:r>
              <a:rPr lang="en-US" sz="2000" dirty="0"/>
              <a:t>	Create 2 date attributes on the project with your 2 initials on the front appended with</a:t>
            </a:r>
            <a:br>
              <a:rPr lang="en-US" sz="2000" dirty="0"/>
            </a:br>
            <a:r>
              <a:rPr lang="en-US" sz="2000" dirty="0"/>
              <a:t> 		1 ) XX_PROJECT_CREATION_DATE</a:t>
            </a:r>
            <a:br>
              <a:rPr lang="en-US" sz="2000" dirty="0"/>
            </a:br>
            <a:r>
              <a:rPr lang="en-US" sz="2000" dirty="0"/>
              <a:t> 		2) XX_LAST_PRJ_DEL_ATTEMPT</a:t>
            </a:r>
          </a:p>
          <a:p>
            <a:r>
              <a:rPr lang="en-US" sz="2000" dirty="0"/>
              <a:t>	Create 1 String attribute on project with your 2 initials on the front appended with</a:t>
            </a:r>
            <a:br>
              <a:rPr lang="en-US" sz="2000" dirty="0"/>
            </a:br>
            <a:r>
              <a:rPr lang="en-US" sz="2000" dirty="0"/>
              <a:t> 		1) XX_ LAST_PRJ_DEL_ATTEMPT_USER</a:t>
            </a:r>
          </a:p>
          <a:p>
            <a:r>
              <a:rPr lang="en-US" sz="2000" dirty="0"/>
              <a:t/>
            </a:r>
            <a:br>
              <a:rPr lang="en-US" sz="2000" dirty="0"/>
            </a:br>
            <a:r>
              <a:rPr lang="en-US" sz="2000" dirty="0"/>
              <a:t> 	On your project created alert, set XX_PROJECT_CREATION_DATE to $DATE_OF_THE_DAY</a:t>
            </a:r>
            <a:br>
              <a:rPr lang="en-US" sz="2000" dirty="0"/>
            </a:br>
            <a:r>
              <a:rPr lang="en-US" sz="2000" dirty="0"/>
              <a:t> 	On your Deletion set XX_LAST_PRJ_DEL_ATTEMPT to today</a:t>
            </a:r>
            <a:br>
              <a:rPr lang="en-US" sz="2000" dirty="0"/>
            </a:br>
            <a:r>
              <a:rPr lang="en-US" sz="2000" dirty="0"/>
              <a:t> 	and set XX_ LAST_PRJ_DEL_ATTEMPT_USER to the current user</a:t>
            </a:r>
          </a:p>
          <a:p>
            <a:endParaRPr lang="en-US" sz="2000" dirty="0"/>
          </a:p>
          <a:p>
            <a:r>
              <a:rPr lang="en-US" sz="2000" dirty="0"/>
              <a:t>	</a:t>
            </a:r>
          </a:p>
        </p:txBody>
      </p:sp>
    </p:spTree>
    <p:extLst>
      <p:ext uri="{BB962C8B-B14F-4D97-AF65-F5344CB8AC3E}">
        <p14:creationId xmlns:p14="http://schemas.microsoft.com/office/powerpoint/2010/main" val="1239826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9340" y="0"/>
            <a:ext cx="3637150" cy="584775"/>
          </a:xfrm>
          <a:prstGeom prst="rect">
            <a:avLst/>
          </a:prstGeom>
        </p:spPr>
        <p:txBody>
          <a:bodyPr wrap="none">
            <a:spAutoFit/>
          </a:bodyPr>
          <a:lstStyle/>
          <a:p>
            <a:r>
              <a:rPr lang="en-US" sz="3200" dirty="0">
                <a:solidFill>
                  <a:srgbClr val="C00000"/>
                </a:solidFill>
              </a:rPr>
              <a:t>User trace - Scenario</a:t>
            </a:r>
          </a:p>
        </p:txBody>
      </p:sp>
      <p:sp>
        <p:nvSpPr>
          <p:cNvPr id="4" name="Rectangle 3"/>
          <p:cNvSpPr/>
          <p:nvPr/>
        </p:nvSpPr>
        <p:spPr>
          <a:xfrm>
            <a:off x="620777" y="584775"/>
            <a:ext cx="1465466" cy="523220"/>
          </a:xfrm>
          <a:prstGeom prst="rect">
            <a:avLst/>
          </a:prstGeom>
        </p:spPr>
        <p:txBody>
          <a:bodyPr wrap="none">
            <a:spAutoFit/>
          </a:bodyPr>
          <a:lstStyle/>
          <a:p>
            <a:r>
              <a:rPr lang="en-US" sz="2800" b="1" dirty="0">
                <a:solidFill>
                  <a:schemeClr val="tx2"/>
                </a:solidFill>
              </a:rPr>
              <a:t>Scenario</a:t>
            </a:r>
            <a:endParaRPr lang="en-US" sz="2800" dirty="0"/>
          </a:p>
        </p:txBody>
      </p:sp>
      <p:sp>
        <p:nvSpPr>
          <p:cNvPr id="5" name="Rectangle: Rounded Corners 2"/>
          <p:cNvSpPr/>
          <p:nvPr/>
        </p:nvSpPr>
        <p:spPr>
          <a:xfrm>
            <a:off x="620777" y="1169550"/>
            <a:ext cx="10599868" cy="84798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We have a project whose description field was changed, but we don’t know when or by whom. Is there a way to monitor changes to this field over time?</a:t>
            </a:r>
          </a:p>
        </p:txBody>
      </p:sp>
      <p:sp>
        <p:nvSpPr>
          <p:cNvPr id="6" name="Rectangle 5"/>
          <p:cNvSpPr/>
          <p:nvPr/>
        </p:nvSpPr>
        <p:spPr>
          <a:xfrm>
            <a:off x="620777" y="2417645"/>
            <a:ext cx="1402243" cy="523220"/>
          </a:xfrm>
          <a:prstGeom prst="rect">
            <a:avLst/>
          </a:prstGeom>
        </p:spPr>
        <p:txBody>
          <a:bodyPr wrap="none">
            <a:spAutoFit/>
          </a:bodyPr>
          <a:lstStyle/>
          <a:p>
            <a:r>
              <a:rPr lang="en-US" sz="2800" b="1" dirty="0">
                <a:solidFill>
                  <a:schemeClr val="tx2"/>
                </a:solidFill>
              </a:rPr>
              <a:t>Analysis</a:t>
            </a:r>
          </a:p>
        </p:txBody>
      </p:sp>
      <p:sp>
        <p:nvSpPr>
          <p:cNvPr id="7" name="Rectangle: Rounded Corners 12"/>
          <p:cNvSpPr/>
          <p:nvPr/>
        </p:nvSpPr>
        <p:spPr>
          <a:xfrm>
            <a:off x="620777" y="3033824"/>
            <a:ext cx="10599868" cy="311955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GB" dirty="0">
                <a:solidFill>
                  <a:schemeClr val="accent4"/>
                </a:solidFill>
              </a:rPr>
              <a:t>A user trace gives administrators the ability to see a record of user actions, such as attribute modification. In addition, user traces can be used to monitor object creation and deletion. </a:t>
            </a:r>
          </a:p>
          <a:p>
            <a:endParaRPr lang="en-GB" dirty="0">
              <a:solidFill>
                <a:schemeClr val="accent4"/>
              </a:solidFill>
            </a:endParaRPr>
          </a:p>
          <a:p>
            <a:r>
              <a:rPr lang="en-GB" b="1" dirty="0">
                <a:solidFill>
                  <a:schemeClr val="accent4"/>
                </a:solidFill>
              </a:rPr>
              <a:t>How to break down the situation: </a:t>
            </a:r>
            <a:r>
              <a:rPr lang="en-GB" dirty="0">
                <a:solidFill>
                  <a:schemeClr val="accent4"/>
                </a:solidFill>
              </a:rPr>
              <a:t/>
            </a:r>
            <a:br>
              <a:rPr lang="en-GB" dirty="0">
                <a:solidFill>
                  <a:schemeClr val="accent4"/>
                </a:solidFill>
              </a:rPr>
            </a:br>
            <a:r>
              <a:rPr lang="en-GB" dirty="0">
                <a:solidFill>
                  <a:schemeClr val="accent4"/>
                </a:solidFill>
              </a:rPr>
              <a:t> 	</a:t>
            </a:r>
            <a:r>
              <a:rPr lang="en-GB" dirty="0">
                <a:solidFill>
                  <a:schemeClr val="accent4"/>
                </a:solidFill>
              </a:rPr>
              <a:t> </a:t>
            </a:r>
            <a:r>
              <a:rPr lang="en-GB" dirty="0" smtClean="0">
                <a:solidFill>
                  <a:schemeClr val="accent4"/>
                </a:solidFill>
              </a:rPr>
              <a:t>  </a:t>
            </a:r>
            <a:r>
              <a:rPr lang="en-GB" dirty="0" smtClean="0">
                <a:solidFill>
                  <a:schemeClr val="accent4"/>
                </a:solidFill>
              </a:rPr>
              <a:t> </a:t>
            </a:r>
            <a:r>
              <a:rPr lang="en-GB" dirty="0">
                <a:solidFill>
                  <a:schemeClr val="accent4"/>
                </a:solidFill>
              </a:rPr>
              <a:t>Figure out relevant classes 		- </a:t>
            </a:r>
            <a:r>
              <a:rPr lang="en-GB" b="1" dirty="0">
                <a:solidFill>
                  <a:schemeClr val="accent4"/>
                </a:solidFill>
              </a:rPr>
              <a:t>Project:</a:t>
            </a:r>
            <a:r>
              <a:rPr lang="en-GB" dirty="0">
                <a:solidFill>
                  <a:schemeClr val="accent4"/>
                </a:solidFill>
              </a:rPr>
              <a:t> description</a:t>
            </a:r>
            <a:br>
              <a:rPr lang="en-GB" dirty="0">
                <a:solidFill>
                  <a:schemeClr val="accent4"/>
                </a:solidFill>
              </a:rPr>
            </a:br>
            <a:r>
              <a:rPr lang="en-GB" dirty="0">
                <a:solidFill>
                  <a:schemeClr val="accent4"/>
                </a:solidFill>
              </a:rPr>
              <a:t> 	    Determine what needs to be done		- user trace on modification</a:t>
            </a:r>
          </a:p>
        </p:txBody>
      </p:sp>
      <p:sp>
        <p:nvSpPr>
          <p:cNvPr id="8" name="Oval 7"/>
          <p:cNvSpPr/>
          <p:nvPr/>
        </p:nvSpPr>
        <p:spPr>
          <a:xfrm>
            <a:off x="2097915" y="1169550"/>
            <a:ext cx="236668" cy="249459"/>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9" name="Oval 8"/>
          <p:cNvSpPr/>
          <p:nvPr/>
        </p:nvSpPr>
        <p:spPr>
          <a:xfrm>
            <a:off x="4335332" y="1850315"/>
            <a:ext cx="258183" cy="228776"/>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10" name="Oval 9"/>
          <p:cNvSpPr/>
          <p:nvPr/>
        </p:nvSpPr>
        <p:spPr>
          <a:xfrm>
            <a:off x="1321898" y="4905487"/>
            <a:ext cx="205688" cy="204395"/>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1" name="Oval 10"/>
          <p:cNvSpPr/>
          <p:nvPr/>
        </p:nvSpPr>
        <p:spPr>
          <a:xfrm>
            <a:off x="1321898" y="5174428"/>
            <a:ext cx="194930" cy="204396"/>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Tree>
    <p:extLst>
      <p:ext uri="{BB962C8B-B14F-4D97-AF65-F5344CB8AC3E}">
        <p14:creationId xmlns:p14="http://schemas.microsoft.com/office/powerpoint/2010/main" val="20790215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2378" y="0"/>
            <a:ext cx="3496535" cy="584775"/>
          </a:xfrm>
          <a:prstGeom prst="rect">
            <a:avLst/>
          </a:prstGeom>
        </p:spPr>
        <p:txBody>
          <a:bodyPr wrap="none">
            <a:spAutoFit/>
          </a:bodyPr>
          <a:lstStyle/>
          <a:p>
            <a:r>
              <a:rPr lang="en-US" sz="3200" dirty="0">
                <a:solidFill>
                  <a:srgbClr val="C00000"/>
                </a:solidFill>
              </a:rPr>
              <a:t>Creating user traces</a:t>
            </a:r>
          </a:p>
        </p:txBody>
      </p:sp>
      <p:sp>
        <p:nvSpPr>
          <p:cNvPr id="4" name="ZoneTexte 7"/>
          <p:cNvSpPr txBox="1"/>
          <p:nvPr/>
        </p:nvSpPr>
        <p:spPr>
          <a:xfrm>
            <a:off x="951459" y="584775"/>
            <a:ext cx="8507187" cy="461665"/>
          </a:xfrm>
          <a:prstGeom prst="rect">
            <a:avLst/>
          </a:prstGeom>
          <a:noFill/>
        </p:spPr>
        <p:txBody>
          <a:bodyPr wrap="square" rtlCol="0">
            <a:spAutoFit/>
          </a:bodyPr>
          <a:lstStyle/>
          <a:p>
            <a:r>
              <a:rPr lang="en-US" sz="2400" dirty="0">
                <a:solidFill>
                  <a:schemeClr val="accent6">
                    <a:lumMod val="75000"/>
                  </a:schemeClr>
                </a:solidFill>
              </a:rPr>
              <a:t>To create an user trace:</a:t>
            </a:r>
          </a:p>
        </p:txBody>
      </p:sp>
      <p:pic>
        <p:nvPicPr>
          <p:cNvPr id="5" name="Picture 4"/>
          <p:cNvPicPr>
            <a:picLocks noChangeAspect="1"/>
          </p:cNvPicPr>
          <p:nvPr/>
        </p:nvPicPr>
        <p:blipFill>
          <a:blip r:embed="rId2"/>
          <a:stretch>
            <a:fillRect/>
          </a:stretch>
        </p:blipFill>
        <p:spPr>
          <a:xfrm>
            <a:off x="1101762" y="1122322"/>
            <a:ext cx="8763000" cy="2041958"/>
          </a:xfrm>
          <a:prstGeom prst="rect">
            <a:avLst/>
          </a:prstGeom>
        </p:spPr>
      </p:pic>
      <p:pic>
        <p:nvPicPr>
          <p:cNvPr id="6" name="Picture 5"/>
          <p:cNvPicPr>
            <a:picLocks noChangeAspect="1"/>
          </p:cNvPicPr>
          <p:nvPr/>
        </p:nvPicPr>
        <p:blipFill>
          <a:blip r:embed="rId3"/>
          <a:stretch>
            <a:fillRect/>
          </a:stretch>
        </p:blipFill>
        <p:spPr>
          <a:xfrm>
            <a:off x="1101762" y="4271604"/>
            <a:ext cx="9144000" cy="1209675"/>
          </a:xfrm>
          <a:prstGeom prst="rect">
            <a:avLst/>
          </a:prstGeom>
        </p:spPr>
      </p:pic>
      <p:sp>
        <p:nvSpPr>
          <p:cNvPr id="7" name="ZoneTexte 19"/>
          <p:cNvSpPr txBox="1"/>
          <p:nvPr/>
        </p:nvSpPr>
        <p:spPr>
          <a:xfrm>
            <a:off x="4467113" y="2961039"/>
            <a:ext cx="2971800" cy="92333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The Information column is filled by the Information pad formula.</a:t>
            </a:r>
          </a:p>
        </p:txBody>
      </p:sp>
      <p:sp>
        <p:nvSpPr>
          <p:cNvPr id="8" name="Rectangle à coins arrondis 17"/>
          <p:cNvSpPr/>
          <p:nvPr/>
        </p:nvSpPr>
        <p:spPr>
          <a:xfrm>
            <a:off x="1123523" y="2678474"/>
            <a:ext cx="917741" cy="28256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à coins arrondis 17"/>
          <p:cNvSpPr/>
          <p:nvPr/>
        </p:nvSpPr>
        <p:spPr>
          <a:xfrm>
            <a:off x="4016188" y="4876403"/>
            <a:ext cx="1306261" cy="43214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à coins arrondis 17"/>
          <p:cNvSpPr/>
          <p:nvPr/>
        </p:nvSpPr>
        <p:spPr>
          <a:xfrm>
            <a:off x="6314738" y="5012539"/>
            <a:ext cx="2411160" cy="42501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à coins arrondis 17"/>
          <p:cNvSpPr/>
          <p:nvPr/>
        </p:nvSpPr>
        <p:spPr>
          <a:xfrm>
            <a:off x="9223572" y="5092473"/>
            <a:ext cx="989229" cy="37686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ZoneTexte 11"/>
          <p:cNvSpPr txBox="1"/>
          <p:nvPr/>
        </p:nvSpPr>
        <p:spPr>
          <a:xfrm>
            <a:off x="1156476" y="5545348"/>
            <a:ext cx="4165973"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The User and Modification Date are logged.</a:t>
            </a:r>
          </a:p>
        </p:txBody>
      </p:sp>
      <p:sp>
        <p:nvSpPr>
          <p:cNvPr id="13" name="ZoneTexte 11"/>
          <p:cNvSpPr txBox="1"/>
          <p:nvPr/>
        </p:nvSpPr>
        <p:spPr>
          <a:xfrm>
            <a:off x="5698789" y="5481279"/>
            <a:ext cx="4165973"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The attribute value before and after the change is logged</a:t>
            </a:r>
          </a:p>
        </p:txBody>
      </p:sp>
      <p:cxnSp>
        <p:nvCxnSpPr>
          <p:cNvPr id="15" name="Straight Arrow Connector 14"/>
          <p:cNvCxnSpPr>
            <a:stCxn id="9" idx="2"/>
          </p:cNvCxnSpPr>
          <p:nvPr/>
        </p:nvCxnSpPr>
        <p:spPr>
          <a:xfrm flipH="1">
            <a:off x="4669318" y="5308543"/>
            <a:ext cx="1" cy="236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438913" y="5092473"/>
            <a:ext cx="0" cy="452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8" idx="2"/>
            <a:endCxn id="7" idx="1"/>
          </p:cNvCxnSpPr>
          <p:nvPr/>
        </p:nvCxnSpPr>
        <p:spPr>
          <a:xfrm rot="16200000" flipH="1">
            <a:off x="2793921" y="1749511"/>
            <a:ext cx="461665" cy="28847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7" idx="3"/>
            <a:endCxn id="11" idx="0"/>
          </p:cNvCxnSpPr>
          <p:nvPr/>
        </p:nvCxnSpPr>
        <p:spPr>
          <a:xfrm>
            <a:off x="7438913" y="3422704"/>
            <a:ext cx="2279274" cy="16697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8211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16004" y="0"/>
            <a:ext cx="1523943" cy="584775"/>
          </a:xfrm>
          <a:prstGeom prst="rect">
            <a:avLst/>
          </a:prstGeom>
        </p:spPr>
        <p:txBody>
          <a:bodyPr wrap="none">
            <a:spAutoFit/>
          </a:bodyPr>
          <a:lstStyle/>
          <a:p>
            <a:r>
              <a:rPr lang="en-US" sz="3200" dirty="0">
                <a:solidFill>
                  <a:srgbClr val="C00000"/>
                </a:solidFill>
              </a:rPr>
              <a:t>Exercise</a:t>
            </a:r>
          </a:p>
        </p:txBody>
      </p:sp>
      <p:sp>
        <p:nvSpPr>
          <p:cNvPr id="3" name="ZoneTexte 4"/>
          <p:cNvSpPr txBox="1"/>
          <p:nvPr/>
        </p:nvSpPr>
        <p:spPr>
          <a:xfrm>
            <a:off x="1016004" y="831924"/>
            <a:ext cx="10204221" cy="224676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000" dirty="0"/>
              <a:t>Create a user trace on your XX_DIFFICULTY_LEVEL project attribute.</a:t>
            </a:r>
          </a:p>
          <a:p>
            <a:endParaRPr lang="en-US" sz="2000" dirty="0"/>
          </a:p>
          <a:p>
            <a:endParaRPr lang="en-US" sz="2000" dirty="0"/>
          </a:p>
          <a:p>
            <a:r>
              <a:rPr lang="en-US" sz="2000" dirty="0"/>
              <a:t>Test the trace by modifying the attribute and checking the log in the User traces logs on Administration-&gt;Data page.</a:t>
            </a:r>
          </a:p>
          <a:p>
            <a:endParaRPr lang="en-US" sz="2000" dirty="0"/>
          </a:p>
          <a:p>
            <a:endParaRPr lang="en-US" sz="2000" dirty="0"/>
          </a:p>
        </p:txBody>
      </p:sp>
    </p:spTree>
    <p:extLst>
      <p:ext uri="{BB962C8B-B14F-4D97-AF65-F5344CB8AC3E}">
        <p14:creationId xmlns:p14="http://schemas.microsoft.com/office/powerpoint/2010/main" val="2746334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7356" y="0"/>
            <a:ext cx="7203151" cy="584775"/>
          </a:xfrm>
          <a:prstGeom prst="rect">
            <a:avLst/>
          </a:prstGeom>
        </p:spPr>
        <p:txBody>
          <a:bodyPr wrap="square">
            <a:spAutoFit/>
          </a:bodyPr>
          <a:lstStyle/>
          <a:p>
            <a:r>
              <a:rPr lang="en-US" sz="3200" dirty="0">
                <a:solidFill>
                  <a:srgbClr val="C00000"/>
                </a:solidFill>
              </a:rPr>
              <a:t>Data Management Rule - Scenario</a:t>
            </a:r>
          </a:p>
        </p:txBody>
      </p:sp>
      <p:sp>
        <p:nvSpPr>
          <p:cNvPr id="3" name="Rectangle 2"/>
          <p:cNvSpPr/>
          <p:nvPr/>
        </p:nvSpPr>
        <p:spPr>
          <a:xfrm>
            <a:off x="897356" y="501134"/>
            <a:ext cx="1281120" cy="461665"/>
          </a:xfrm>
          <a:prstGeom prst="rect">
            <a:avLst/>
          </a:prstGeom>
        </p:spPr>
        <p:txBody>
          <a:bodyPr wrap="none">
            <a:spAutoFit/>
          </a:bodyPr>
          <a:lstStyle/>
          <a:p>
            <a:r>
              <a:rPr lang="en-US" sz="2400" b="1" dirty="0">
                <a:solidFill>
                  <a:schemeClr val="tx2"/>
                </a:solidFill>
              </a:rPr>
              <a:t>Scenario</a:t>
            </a:r>
            <a:endParaRPr lang="en-US" sz="2400" dirty="0"/>
          </a:p>
        </p:txBody>
      </p:sp>
      <p:sp>
        <p:nvSpPr>
          <p:cNvPr id="4" name="Rectangle: Rounded Corners 2"/>
          <p:cNvSpPr/>
          <p:nvPr/>
        </p:nvSpPr>
        <p:spPr>
          <a:xfrm>
            <a:off x="1050662" y="1085908"/>
            <a:ext cx="9448801" cy="10978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Our users are selecting the wrong responsibility on projects. We want them to select only level 2 responsibilities!</a:t>
            </a:r>
          </a:p>
        </p:txBody>
      </p:sp>
      <p:sp>
        <p:nvSpPr>
          <p:cNvPr id="5" name="Rectangle 4"/>
          <p:cNvSpPr/>
          <p:nvPr/>
        </p:nvSpPr>
        <p:spPr>
          <a:xfrm>
            <a:off x="900615" y="2566600"/>
            <a:ext cx="1229504" cy="461665"/>
          </a:xfrm>
          <a:prstGeom prst="rect">
            <a:avLst/>
          </a:prstGeom>
        </p:spPr>
        <p:txBody>
          <a:bodyPr wrap="none">
            <a:spAutoFit/>
          </a:bodyPr>
          <a:lstStyle/>
          <a:p>
            <a:r>
              <a:rPr lang="en-US" sz="2400" b="1" dirty="0">
                <a:solidFill>
                  <a:schemeClr val="tx2"/>
                </a:solidFill>
              </a:rPr>
              <a:t>Analysis</a:t>
            </a:r>
          </a:p>
        </p:txBody>
      </p:sp>
      <p:sp>
        <p:nvSpPr>
          <p:cNvPr id="6" name="Rectangle: Rounded Corners 12"/>
          <p:cNvSpPr/>
          <p:nvPr/>
        </p:nvSpPr>
        <p:spPr>
          <a:xfrm>
            <a:off x="1050662" y="3216535"/>
            <a:ext cx="9448800" cy="286153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endParaRPr lang="en-US" dirty="0">
              <a:solidFill>
                <a:schemeClr val="accent4"/>
              </a:solidFill>
            </a:endParaRPr>
          </a:p>
          <a:p>
            <a:endParaRPr lang="en-US" dirty="0">
              <a:solidFill>
                <a:schemeClr val="accent4"/>
              </a:solidFill>
            </a:endParaRPr>
          </a:p>
          <a:p>
            <a:endParaRPr lang="en-US" dirty="0">
              <a:solidFill>
                <a:schemeClr val="accent4"/>
              </a:solidFill>
            </a:endParaRPr>
          </a:p>
          <a:p>
            <a:r>
              <a:rPr lang="en-US" dirty="0">
                <a:solidFill>
                  <a:schemeClr val="bg2">
                    <a:lumMod val="50000"/>
                  </a:schemeClr>
                </a:solidFill>
              </a:rPr>
              <a:t>Data management rules (DMR) allows you to filter the values available in a list.</a:t>
            </a:r>
          </a:p>
          <a:p>
            <a:endParaRPr lang="en-GB" dirty="0">
              <a:solidFill>
                <a:schemeClr val="bg2">
                  <a:lumMod val="50000"/>
                </a:schemeClr>
              </a:solidFill>
            </a:endParaRPr>
          </a:p>
          <a:p>
            <a:endParaRPr lang="en-GB" dirty="0">
              <a:solidFill>
                <a:schemeClr val="bg2">
                  <a:lumMod val="50000"/>
                </a:schemeClr>
              </a:solidFill>
            </a:endParaRPr>
          </a:p>
          <a:p>
            <a:endParaRPr lang="en-GB" dirty="0">
              <a:solidFill>
                <a:schemeClr val="bg2">
                  <a:lumMod val="50000"/>
                </a:schemeClr>
              </a:solidFill>
            </a:endParaRPr>
          </a:p>
          <a:p>
            <a:r>
              <a:rPr lang="en-GB" b="1" dirty="0">
                <a:solidFill>
                  <a:schemeClr val="bg2">
                    <a:lumMod val="50000"/>
                  </a:schemeClr>
                </a:solidFill>
              </a:rPr>
              <a:t>How to break down the situation: </a:t>
            </a:r>
            <a:r>
              <a:rPr lang="en-GB" dirty="0">
                <a:solidFill>
                  <a:schemeClr val="bg2">
                    <a:lumMod val="50000"/>
                  </a:schemeClr>
                </a:solidFill>
              </a:rPr>
              <a:t/>
            </a:r>
            <a:br>
              <a:rPr lang="en-GB" dirty="0">
                <a:solidFill>
                  <a:schemeClr val="bg2">
                    <a:lumMod val="50000"/>
                  </a:schemeClr>
                </a:solidFill>
              </a:rPr>
            </a:br>
            <a:r>
              <a:rPr lang="en-GB" dirty="0">
                <a:solidFill>
                  <a:schemeClr val="bg2">
                    <a:lumMod val="50000"/>
                  </a:schemeClr>
                </a:solidFill>
              </a:rPr>
              <a:t> 	1. Figure out relevant classes 		- </a:t>
            </a:r>
            <a:r>
              <a:rPr lang="en-GB" b="1" dirty="0">
                <a:solidFill>
                  <a:schemeClr val="bg2">
                    <a:lumMod val="50000"/>
                  </a:schemeClr>
                </a:solidFill>
              </a:rPr>
              <a:t>Project:</a:t>
            </a:r>
            <a:r>
              <a:rPr lang="en-GB" dirty="0">
                <a:solidFill>
                  <a:schemeClr val="bg2">
                    <a:lumMod val="50000"/>
                  </a:schemeClr>
                </a:solidFill>
              </a:rPr>
              <a:t> Responsibility</a:t>
            </a:r>
            <a:br>
              <a:rPr lang="en-GB" dirty="0">
                <a:solidFill>
                  <a:schemeClr val="bg2">
                    <a:lumMod val="50000"/>
                  </a:schemeClr>
                </a:solidFill>
              </a:rPr>
            </a:br>
            <a:r>
              <a:rPr lang="en-GB" dirty="0">
                <a:solidFill>
                  <a:schemeClr val="bg2">
                    <a:lumMod val="50000"/>
                  </a:schemeClr>
                </a:solidFill>
              </a:rPr>
              <a:t> 	2. Determine what needs to be done	- DMR on project to filter 								Responsibility</a:t>
            </a:r>
          </a:p>
          <a:p>
            <a:r>
              <a:rPr lang="en-GB" dirty="0">
                <a:solidFill>
                  <a:schemeClr val="accent4"/>
                </a:solidFill>
              </a:rPr>
              <a:t/>
            </a:r>
            <a:br>
              <a:rPr lang="en-GB" dirty="0">
                <a:solidFill>
                  <a:schemeClr val="accent4"/>
                </a:solidFill>
              </a:rPr>
            </a:br>
            <a:r>
              <a:rPr lang="en-GB" dirty="0">
                <a:solidFill>
                  <a:schemeClr val="accent4"/>
                </a:solidFill>
              </a:rPr>
              <a:t> 	</a:t>
            </a:r>
          </a:p>
        </p:txBody>
      </p:sp>
    </p:spTree>
    <p:extLst>
      <p:ext uri="{BB962C8B-B14F-4D97-AF65-F5344CB8AC3E}">
        <p14:creationId xmlns:p14="http://schemas.microsoft.com/office/powerpoint/2010/main" val="926599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61721" y="576438"/>
            <a:ext cx="1523943" cy="584775"/>
          </a:xfrm>
          <a:prstGeom prst="rect">
            <a:avLst/>
          </a:prstGeom>
        </p:spPr>
        <p:txBody>
          <a:bodyPr wrap="none">
            <a:spAutoFit/>
          </a:bodyPr>
          <a:lstStyle/>
          <a:p>
            <a:r>
              <a:rPr lang="en-US" sz="3200" dirty="0">
                <a:solidFill>
                  <a:srgbClr val="C00000"/>
                </a:solidFill>
              </a:rPr>
              <a:t>Exercise</a:t>
            </a:r>
          </a:p>
        </p:txBody>
      </p:sp>
      <p:sp>
        <p:nvSpPr>
          <p:cNvPr id="3" name="Rectangle 2"/>
          <p:cNvSpPr/>
          <p:nvPr/>
        </p:nvSpPr>
        <p:spPr>
          <a:xfrm>
            <a:off x="1861721" y="1376979"/>
            <a:ext cx="8540924" cy="466881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2000" dirty="0">
                <a:solidFill>
                  <a:schemeClr val="bg2">
                    <a:lumMod val="50000"/>
                  </a:schemeClr>
                </a:solidFill>
              </a:rPr>
              <a:t>Create a dropdown list for your own user attribute:</a:t>
            </a:r>
          </a:p>
          <a:p>
            <a:endParaRPr lang="en-US" sz="2000" dirty="0">
              <a:solidFill>
                <a:schemeClr val="bg2">
                  <a:lumMod val="50000"/>
                </a:schemeClr>
              </a:solidFill>
            </a:endParaRPr>
          </a:p>
          <a:p>
            <a:pPr marL="342900" indent="-342900">
              <a:buFont typeface="Arial" panose="020B0604020202020204" pitchFamily="34" charset="0"/>
              <a:buChar char="•"/>
            </a:pPr>
            <a:r>
              <a:rPr lang="en-US" sz="2000" dirty="0">
                <a:solidFill>
                  <a:schemeClr val="bg2">
                    <a:lumMod val="50000"/>
                  </a:schemeClr>
                </a:solidFill>
              </a:rPr>
              <a:t>Go to administration -&gt; Data and select ‘Possible values for user attributes’ object type</a:t>
            </a:r>
          </a:p>
          <a:p>
            <a:pPr marL="342900" indent="-342900">
              <a:buFont typeface="Arial" panose="020B0604020202020204" pitchFamily="34" charset="0"/>
              <a:buChar char="•"/>
            </a:pPr>
            <a:r>
              <a:rPr lang="en-US" sz="2000" dirty="0">
                <a:solidFill>
                  <a:schemeClr val="bg2">
                    <a:lumMod val="50000"/>
                  </a:schemeClr>
                </a:solidFill>
              </a:rPr>
              <a:t>Create three values:</a:t>
            </a:r>
          </a:p>
          <a:p>
            <a:pPr marL="800100" lvl="1" indent="-342900">
              <a:buFont typeface="Arial" panose="020B0604020202020204" pitchFamily="34" charset="0"/>
              <a:buChar char="•"/>
            </a:pPr>
            <a:r>
              <a:rPr lang="en-US" sz="2000" dirty="0">
                <a:solidFill>
                  <a:schemeClr val="bg2">
                    <a:lumMod val="50000"/>
                  </a:schemeClr>
                </a:solidFill>
              </a:rPr>
              <a:t>Value type = XX_DIFFICULTY_LEVEL</a:t>
            </a:r>
          </a:p>
          <a:p>
            <a:pPr marL="800100" lvl="1" indent="-342900">
              <a:buFont typeface="Arial" panose="020B0604020202020204" pitchFamily="34" charset="0"/>
              <a:buChar char="•"/>
            </a:pPr>
            <a:r>
              <a:rPr lang="en-US" sz="2000" dirty="0">
                <a:solidFill>
                  <a:schemeClr val="bg2">
                    <a:lumMod val="50000"/>
                  </a:schemeClr>
                </a:solidFill>
              </a:rPr>
              <a:t>Internal value = Low, Medium and High</a:t>
            </a:r>
          </a:p>
          <a:p>
            <a:pPr marL="800100" lvl="1" indent="-342900">
              <a:buFont typeface="Arial" panose="020B0604020202020204" pitchFamily="34" charset="0"/>
              <a:buChar char="•"/>
            </a:pPr>
            <a:r>
              <a:rPr lang="en-US" sz="2000" dirty="0">
                <a:solidFill>
                  <a:schemeClr val="bg2">
                    <a:lumMod val="50000"/>
                  </a:schemeClr>
                </a:solidFill>
              </a:rPr>
              <a:t>Displayed value = Low, Medium and High</a:t>
            </a:r>
          </a:p>
          <a:p>
            <a:pPr marL="800100" lvl="1" indent="-342900">
              <a:buFont typeface="Arial" panose="020B0604020202020204" pitchFamily="34" charset="0"/>
              <a:buChar char="•"/>
            </a:pPr>
            <a:endParaRPr lang="en-US" sz="2000" dirty="0">
              <a:solidFill>
                <a:schemeClr val="bg2">
                  <a:lumMod val="50000"/>
                </a:schemeClr>
              </a:solidFill>
            </a:endParaRPr>
          </a:p>
          <a:p>
            <a:pPr marL="342900" indent="-342900">
              <a:buFont typeface="Arial" panose="020B0604020202020204" pitchFamily="34" charset="0"/>
              <a:buChar char="•"/>
            </a:pPr>
            <a:r>
              <a:rPr lang="en-US" sz="2000" dirty="0">
                <a:solidFill>
                  <a:schemeClr val="bg2">
                    <a:lumMod val="50000"/>
                  </a:schemeClr>
                </a:solidFill>
              </a:rPr>
              <a:t>Assign the possible values type to a new project user attribute:</a:t>
            </a:r>
          </a:p>
          <a:p>
            <a:pPr marL="800100" lvl="1" indent="-342900">
              <a:buFont typeface="Arial" panose="020B0604020202020204" pitchFamily="34" charset="0"/>
              <a:buChar char="•"/>
            </a:pPr>
            <a:r>
              <a:rPr lang="en-US" sz="2000" dirty="0">
                <a:solidFill>
                  <a:schemeClr val="bg2">
                    <a:lumMod val="50000"/>
                  </a:schemeClr>
                </a:solidFill>
              </a:rPr>
              <a:t>Name = XX_UA_S_DIFFICULTY_LEVEL</a:t>
            </a:r>
          </a:p>
          <a:p>
            <a:pPr marL="800100" lvl="1" indent="-342900">
              <a:buFont typeface="Arial" panose="020B0604020202020204" pitchFamily="34" charset="0"/>
              <a:buChar char="•"/>
            </a:pPr>
            <a:r>
              <a:rPr lang="en-US" sz="2000" dirty="0">
                <a:solidFill>
                  <a:schemeClr val="bg2">
                    <a:lumMod val="50000"/>
                  </a:schemeClr>
                </a:solidFill>
              </a:rPr>
              <a:t>Label = XX Difficulty level</a:t>
            </a:r>
          </a:p>
          <a:p>
            <a:pPr marL="800100" lvl="1" indent="-342900">
              <a:buFont typeface="Arial" panose="020B0604020202020204" pitchFamily="34" charset="0"/>
              <a:buChar char="•"/>
            </a:pPr>
            <a:r>
              <a:rPr lang="en-US" sz="2000" dirty="0">
                <a:solidFill>
                  <a:schemeClr val="bg2">
                    <a:lumMod val="50000"/>
                  </a:schemeClr>
                </a:solidFill>
              </a:rPr>
              <a:t>Type = XX_DIFFICULTY_LEVEL</a:t>
            </a:r>
          </a:p>
          <a:p>
            <a:endParaRPr lang="en-US" sz="2000" dirty="0">
              <a:solidFill>
                <a:schemeClr val="bg2">
                  <a:lumMod val="50000"/>
                </a:schemeClr>
              </a:solidFill>
            </a:endParaRPr>
          </a:p>
          <a:p>
            <a:r>
              <a:rPr lang="en-US" sz="2000" dirty="0">
                <a:solidFill>
                  <a:schemeClr val="bg2">
                    <a:lumMod val="50000"/>
                  </a:schemeClr>
                </a:solidFill>
              </a:rPr>
              <a:t>Test the attribute and possible values dropdown from the Project module</a:t>
            </a:r>
          </a:p>
        </p:txBody>
      </p:sp>
    </p:spTree>
    <p:extLst>
      <p:ext uri="{BB962C8B-B14F-4D97-AF65-F5344CB8AC3E}">
        <p14:creationId xmlns:p14="http://schemas.microsoft.com/office/powerpoint/2010/main" val="327286211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8131" y="0"/>
            <a:ext cx="5633786" cy="584775"/>
          </a:xfrm>
          <a:prstGeom prst="rect">
            <a:avLst/>
          </a:prstGeom>
        </p:spPr>
        <p:txBody>
          <a:bodyPr wrap="none">
            <a:spAutoFit/>
          </a:bodyPr>
          <a:lstStyle/>
          <a:p>
            <a:r>
              <a:rPr lang="en-US" sz="3200" dirty="0">
                <a:solidFill>
                  <a:srgbClr val="C00000"/>
                </a:solidFill>
              </a:rPr>
              <a:t>Creating data management rules</a:t>
            </a:r>
          </a:p>
        </p:txBody>
      </p:sp>
      <p:sp>
        <p:nvSpPr>
          <p:cNvPr id="3" name="ZoneTexte 9"/>
          <p:cNvSpPr txBox="1"/>
          <p:nvPr/>
        </p:nvSpPr>
        <p:spPr>
          <a:xfrm>
            <a:off x="738131" y="775447"/>
            <a:ext cx="8507187" cy="1015663"/>
          </a:xfrm>
          <a:prstGeom prst="rect">
            <a:avLst/>
          </a:prstGeom>
          <a:noFill/>
        </p:spPr>
        <p:txBody>
          <a:bodyPr wrap="square" rtlCol="0">
            <a:spAutoFit/>
          </a:bodyPr>
          <a:lstStyle/>
          <a:p>
            <a:r>
              <a:rPr lang="en-US" sz="2000" dirty="0"/>
              <a:t>Example 1: Displaying only responsibility level 2 on projects.</a:t>
            </a:r>
          </a:p>
          <a:p>
            <a:pPr marL="342900" indent="-342900">
              <a:buFont typeface="Arial" panose="020B0604020202020204" pitchFamily="34" charset="0"/>
              <a:buChar char="•"/>
            </a:pPr>
            <a:r>
              <a:rPr lang="en-US" sz="2000" dirty="0"/>
              <a:t>Select </a:t>
            </a:r>
            <a:r>
              <a:rPr lang="en-US" sz="2000" b="1" dirty="0">
                <a:solidFill>
                  <a:schemeClr val="accent1"/>
                </a:solidFill>
              </a:rPr>
              <a:t>Projects</a:t>
            </a:r>
            <a:r>
              <a:rPr lang="en-US" sz="2000" dirty="0"/>
              <a:t> as </a:t>
            </a:r>
            <a:r>
              <a:rPr lang="en-US" sz="2000" b="1" dirty="0">
                <a:solidFill>
                  <a:schemeClr val="accent1"/>
                </a:solidFill>
              </a:rPr>
              <a:t>Object</a:t>
            </a:r>
            <a:r>
              <a:rPr lang="en-US" sz="2000" dirty="0"/>
              <a:t> </a:t>
            </a:r>
            <a:r>
              <a:rPr lang="en-US" sz="2000" b="1" dirty="0">
                <a:solidFill>
                  <a:schemeClr val="accent1"/>
                </a:solidFill>
              </a:rPr>
              <a:t>Type</a:t>
            </a:r>
            <a:r>
              <a:rPr lang="en-US" sz="2000" dirty="0"/>
              <a:t>.</a:t>
            </a:r>
          </a:p>
          <a:p>
            <a:pPr marL="342900" indent="-342900">
              <a:buFont typeface="Arial" panose="020B0604020202020204" pitchFamily="34" charset="0"/>
              <a:buChar char="•"/>
            </a:pPr>
            <a:r>
              <a:rPr lang="en-US" sz="2000" dirty="0"/>
              <a:t>To create a DMR:</a:t>
            </a:r>
          </a:p>
        </p:txBody>
      </p:sp>
      <p:pic>
        <p:nvPicPr>
          <p:cNvPr id="4" name="Picture 3"/>
          <p:cNvPicPr>
            <a:picLocks noChangeAspect="1"/>
          </p:cNvPicPr>
          <p:nvPr/>
        </p:nvPicPr>
        <p:blipFill>
          <a:blip r:embed="rId2"/>
          <a:stretch>
            <a:fillRect/>
          </a:stretch>
        </p:blipFill>
        <p:spPr>
          <a:xfrm>
            <a:off x="738131" y="1981782"/>
            <a:ext cx="9144000" cy="2217648"/>
          </a:xfrm>
          <a:prstGeom prst="rect">
            <a:avLst/>
          </a:prstGeom>
        </p:spPr>
      </p:pic>
      <p:pic>
        <p:nvPicPr>
          <p:cNvPr id="5" name="Picture 4"/>
          <p:cNvPicPr>
            <a:picLocks noChangeAspect="1"/>
          </p:cNvPicPr>
          <p:nvPr/>
        </p:nvPicPr>
        <p:blipFill>
          <a:blip r:embed="rId3"/>
          <a:stretch>
            <a:fillRect/>
          </a:stretch>
        </p:blipFill>
        <p:spPr>
          <a:xfrm>
            <a:off x="4704457" y="3703846"/>
            <a:ext cx="3579595" cy="2421491"/>
          </a:xfrm>
          <a:prstGeom prst="rect">
            <a:avLst/>
          </a:prstGeom>
        </p:spPr>
      </p:pic>
      <p:sp>
        <p:nvSpPr>
          <p:cNvPr id="6" name="ZoneTexte 19"/>
          <p:cNvSpPr txBox="1"/>
          <p:nvPr/>
        </p:nvSpPr>
        <p:spPr>
          <a:xfrm>
            <a:off x="744178" y="4914591"/>
            <a:ext cx="2362200" cy="92333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Only the responsibilities of level 2 are available.</a:t>
            </a:r>
          </a:p>
        </p:txBody>
      </p:sp>
      <p:sp>
        <p:nvSpPr>
          <p:cNvPr id="7" name="ZoneTexte 5"/>
          <p:cNvSpPr txBox="1"/>
          <p:nvPr/>
        </p:nvSpPr>
        <p:spPr>
          <a:xfrm>
            <a:off x="8483318" y="4729925"/>
            <a:ext cx="1524000"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Click </a:t>
            </a:r>
            <a:r>
              <a:rPr lang="en-US" b="1" dirty="0">
                <a:solidFill>
                  <a:schemeClr val="accent1"/>
                </a:solidFill>
              </a:rPr>
              <a:t>Save</a:t>
            </a:r>
            <a:r>
              <a:rPr lang="en-US" dirty="0"/>
              <a:t>.</a:t>
            </a:r>
          </a:p>
        </p:txBody>
      </p:sp>
      <p:sp>
        <p:nvSpPr>
          <p:cNvPr id="8" name="ZoneTexte 10"/>
          <p:cNvSpPr txBox="1"/>
          <p:nvPr/>
        </p:nvSpPr>
        <p:spPr>
          <a:xfrm>
            <a:off x="5360938" y="2306839"/>
            <a:ext cx="2021957"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Click the </a:t>
            </a:r>
            <a:r>
              <a:rPr lang="en-US" b="1" dirty="0">
                <a:solidFill>
                  <a:schemeClr val="accent1"/>
                </a:solidFill>
              </a:rPr>
              <a:t>+</a:t>
            </a:r>
            <a:r>
              <a:rPr lang="en-US" dirty="0"/>
              <a:t> button.</a:t>
            </a:r>
          </a:p>
        </p:txBody>
      </p:sp>
      <p:sp>
        <p:nvSpPr>
          <p:cNvPr id="9" name="ZoneTexte 11"/>
          <p:cNvSpPr txBox="1"/>
          <p:nvPr/>
        </p:nvSpPr>
        <p:spPr>
          <a:xfrm>
            <a:off x="897366" y="2430898"/>
            <a:ext cx="3352800"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Enter a </a:t>
            </a:r>
            <a:r>
              <a:rPr lang="en-US" b="1" dirty="0">
                <a:solidFill>
                  <a:schemeClr val="accent1"/>
                </a:solidFill>
              </a:rPr>
              <a:t>Name</a:t>
            </a:r>
            <a:r>
              <a:rPr lang="en-US" dirty="0"/>
              <a:t> (mandatory) and select an </a:t>
            </a:r>
            <a:r>
              <a:rPr lang="en-US" b="1" dirty="0">
                <a:solidFill>
                  <a:schemeClr val="accent1"/>
                </a:solidFill>
              </a:rPr>
              <a:t>Attribute</a:t>
            </a:r>
            <a:r>
              <a:rPr lang="en-US" dirty="0"/>
              <a:t>.</a:t>
            </a:r>
          </a:p>
        </p:txBody>
      </p:sp>
      <p:sp>
        <p:nvSpPr>
          <p:cNvPr id="10" name="Rectangle à coins arrondis 6"/>
          <p:cNvSpPr/>
          <p:nvPr/>
        </p:nvSpPr>
        <p:spPr>
          <a:xfrm>
            <a:off x="1658578" y="3703846"/>
            <a:ext cx="533400" cy="15906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à coins arrondis 4"/>
          <p:cNvSpPr/>
          <p:nvPr/>
        </p:nvSpPr>
        <p:spPr>
          <a:xfrm>
            <a:off x="9160793" y="4024872"/>
            <a:ext cx="609600" cy="1524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10" idx="2"/>
            <a:endCxn id="6" idx="0"/>
          </p:cNvCxnSpPr>
          <p:nvPr/>
        </p:nvCxnSpPr>
        <p:spPr>
          <a:xfrm>
            <a:off x="1925278" y="3862906"/>
            <a:ext cx="0" cy="1051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9245318" y="4177272"/>
            <a:ext cx="220275" cy="459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794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0520" y="0"/>
            <a:ext cx="1756186" cy="584775"/>
          </a:xfrm>
          <a:prstGeom prst="rect">
            <a:avLst/>
          </a:prstGeom>
        </p:spPr>
        <p:txBody>
          <a:bodyPr wrap="none">
            <a:spAutoFit/>
          </a:bodyPr>
          <a:lstStyle/>
          <a:p>
            <a:r>
              <a:rPr lang="en-US" sz="3200" dirty="0">
                <a:solidFill>
                  <a:srgbClr val="C00000"/>
                </a:solidFill>
              </a:rPr>
              <a:t>Examples</a:t>
            </a:r>
          </a:p>
        </p:txBody>
      </p:sp>
      <p:sp>
        <p:nvSpPr>
          <p:cNvPr id="3" name="ZoneTexte 4"/>
          <p:cNvSpPr txBox="1"/>
          <p:nvPr/>
        </p:nvSpPr>
        <p:spPr>
          <a:xfrm>
            <a:off x="990520" y="1057835"/>
            <a:ext cx="8609400" cy="224676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000" dirty="0"/>
              <a:t>Data Autofill</a:t>
            </a:r>
            <a:br>
              <a:rPr lang="en-US" sz="2000" dirty="0"/>
            </a:br>
            <a:r>
              <a:rPr lang="en-US" sz="2000" dirty="0"/>
              <a:t> 	DMR that </a:t>
            </a:r>
            <a:r>
              <a:rPr lang="en-US" sz="2000" dirty="0" err="1"/>
              <a:t>autopopulates</a:t>
            </a:r>
            <a:r>
              <a:rPr lang="en-US" sz="2000" dirty="0"/>
              <a:t> </a:t>
            </a:r>
            <a:r>
              <a:rPr lang="en-US" sz="2000" dirty="0" err="1"/>
              <a:t>desc</a:t>
            </a:r>
            <a:r>
              <a:rPr lang="en-US" sz="2000" dirty="0"/>
              <a:t> based on STATE + NAME</a:t>
            </a:r>
            <a:br>
              <a:rPr lang="en-US" sz="2000" dirty="0"/>
            </a:br>
            <a:r>
              <a:rPr lang="en-US" sz="2000" dirty="0"/>
              <a:t/>
            </a:r>
            <a:br>
              <a:rPr lang="en-US" sz="2000" dirty="0"/>
            </a:br>
            <a:r>
              <a:rPr lang="en-US" sz="2000" dirty="0"/>
              <a:t> 	 </a:t>
            </a:r>
          </a:p>
          <a:p>
            <a:r>
              <a:rPr lang="en-US" sz="2000" dirty="0"/>
              <a:t> 	</a:t>
            </a:r>
          </a:p>
          <a:p>
            <a:endParaRPr lang="en-US" sz="2000" dirty="0"/>
          </a:p>
          <a:p>
            <a:endParaRPr lang="en-US" sz="2000" dirty="0"/>
          </a:p>
        </p:txBody>
      </p:sp>
    </p:spTree>
    <p:extLst>
      <p:ext uri="{BB962C8B-B14F-4D97-AF65-F5344CB8AC3E}">
        <p14:creationId xmlns:p14="http://schemas.microsoft.com/office/powerpoint/2010/main" val="42551941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7878" y="0"/>
            <a:ext cx="3872983" cy="584775"/>
          </a:xfrm>
          <a:prstGeom prst="rect">
            <a:avLst/>
          </a:prstGeom>
        </p:spPr>
        <p:txBody>
          <a:bodyPr wrap="none">
            <a:spAutoFit/>
          </a:bodyPr>
          <a:lstStyle/>
          <a:p>
            <a:r>
              <a:rPr lang="en-US" sz="3200" dirty="0">
                <a:solidFill>
                  <a:srgbClr val="C00000"/>
                </a:solidFill>
              </a:rPr>
              <a:t>User Profile - Scenario</a:t>
            </a:r>
          </a:p>
        </p:txBody>
      </p:sp>
      <p:sp>
        <p:nvSpPr>
          <p:cNvPr id="3" name="Rectangle 2"/>
          <p:cNvSpPr/>
          <p:nvPr/>
        </p:nvSpPr>
        <p:spPr>
          <a:xfrm>
            <a:off x="1108160" y="866894"/>
            <a:ext cx="1465466" cy="523220"/>
          </a:xfrm>
          <a:prstGeom prst="rect">
            <a:avLst/>
          </a:prstGeom>
        </p:spPr>
        <p:txBody>
          <a:bodyPr wrap="none">
            <a:spAutoFit/>
          </a:bodyPr>
          <a:lstStyle/>
          <a:p>
            <a:r>
              <a:rPr lang="en-US" sz="2800" b="1" dirty="0">
                <a:solidFill>
                  <a:schemeClr val="tx2"/>
                </a:solidFill>
              </a:rPr>
              <a:t>Scenario</a:t>
            </a:r>
            <a:endParaRPr lang="en-US" sz="2800" dirty="0"/>
          </a:p>
        </p:txBody>
      </p:sp>
      <p:sp>
        <p:nvSpPr>
          <p:cNvPr id="4" name="Rectangle: Rounded Corners 2"/>
          <p:cNvSpPr/>
          <p:nvPr/>
        </p:nvSpPr>
        <p:spPr>
          <a:xfrm>
            <a:off x="1108160" y="1486424"/>
            <a:ext cx="10488584" cy="9125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 financial team would like access to projects and reports.</a:t>
            </a:r>
          </a:p>
        </p:txBody>
      </p:sp>
      <p:sp>
        <p:nvSpPr>
          <p:cNvPr id="6" name="TextBox 5"/>
          <p:cNvSpPr txBox="1"/>
          <p:nvPr/>
        </p:nvSpPr>
        <p:spPr>
          <a:xfrm>
            <a:off x="1108160" y="2632425"/>
            <a:ext cx="3058160" cy="523220"/>
          </a:xfrm>
          <a:prstGeom prst="rect">
            <a:avLst/>
          </a:prstGeom>
          <a:noFill/>
        </p:spPr>
        <p:txBody>
          <a:bodyPr wrap="square" rtlCol="0">
            <a:spAutoFit/>
          </a:bodyPr>
          <a:lstStyle/>
          <a:p>
            <a:r>
              <a:rPr lang="en-US" sz="2800" b="1" dirty="0">
                <a:solidFill>
                  <a:schemeClr val="tx2"/>
                </a:solidFill>
              </a:rPr>
              <a:t>Analysis</a:t>
            </a:r>
          </a:p>
        </p:txBody>
      </p:sp>
      <p:sp>
        <p:nvSpPr>
          <p:cNvPr id="7" name="Rectangle: Rounded Corners 12"/>
          <p:cNvSpPr/>
          <p:nvPr/>
        </p:nvSpPr>
        <p:spPr>
          <a:xfrm>
            <a:off x="1027878" y="3155645"/>
            <a:ext cx="10568866"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endParaRPr lang="en-US" dirty="0">
              <a:solidFill>
                <a:schemeClr val="accent4"/>
              </a:solidFill>
            </a:endParaRPr>
          </a:p>
          <a:p>
            <a:r>
              <a:rPr lang="en-US" dirty="0">
                <a:solidFill>
                  <a:schemeClr val="bg2">
                    <a:lumMod val="50000"/>
                  </a:schemeClr>
                </a:solidFill>
              </a:rPr>
              <a:t>User profiles are designed to grant access to modules and functionalities for several users. Profiles are also used to define the default pages and tabs that should be displayed when first connecting to the application.</a:t>
            </a:r>
          </a:p>
          <a:p>
            <a:endParaRPr lang="en-US" dirty="0">
              <a:solidFill>
                <a:schemeClr val="bg2">
                  <a:lumMod val="50000"/>
                </a:schemeClr>
              </a:solidFill>
            </a:endParaRPr>
          </a:p>
          <a:p>
            <a:endParaRPr lang="en-GB" dirty="0">
              <a:solidFill>
                <a:schemeClr val="bg2">
                  <a:lumMod val="50000"/>
                </a:schemeClr>
              </a:solidFill>
            </a:endParaRPr>
          </a:p>
          <a:p>
            <a:r>
              <a:rPr lang="en-GB" b="1" dirty="0">
                <a:solidFill>
                  <a:schemeClr val="bg2">
                    <a:lumMod val="50000"/>
                  </a:schemeClr>
                </a:solidFill>
              </a:rPr>
              <a:t>How to break down the situation: </a:t>
            </a:r>
            <a:r>
              <a:rPr lang="en-GB" dirty="0">
                <a:solidFill>
                  <a:schemeClr val="bg2">
                    <a:lumMod val="50000"/>
                  </a:schemeClr>
                </a:solidFill>
              </a:rPr>
              <a:t/>
            </a:r>
            <a:br>
              <a:rPr lang="en-GB" dirty="0">
                <a:solidFill>
                  <a:schemeClr val="bg2">
                    <a:lumMod val="50000"/>
                  </a:schemeClr>
                </a:solidFill>
              </a:rPr>
            </a:br>
            <a:r>
              <a:rPr lang="en-GB" dirty="0">
                <a:solidFill>
                  <a:schemeClr val="bg2">
                    <a:lumMod val="50000"/>
                  </a:schemeClr>
                </a:solidFill>
              </a:rPr>
              <a:t> 	1. Determine what needs to be done		</a:t>
            </a:r>
            <a:r>
              <a:rPr lang="en-GB" b="1" dirty="0">
                <a:solidFill>
                  <a:schemeClr val="bg2">
                    <a:lumMod val="50000"/>
                  </a:schemeClr>
                </a:solidFill>
              </a:rPr>
              <a:t>- New user profile</a:t>
            </a:r>
            <a:r>
              <a:rPr lang="en-GB" dirty="0">
                <a:solidFill>
                  <a:schemeClr val="bg2">
                    <a:lumMod val="50000"/>
                  </a:schemeClr>
                </a:solidFill>
              </a:rPr>
              <a:t/>
            </a:r>
            <a:br>
              <a:rPr lang="en-GB" dirty="0">
                <a:solidFill>
                  <a:schemeClr val="bg2">
                    <a:lumMod val="50000"/>
                  </a:schemeClr>
                </a:solidFill>
              </a:rPr>
            </a:br>
            <a:r>
              <a:rPr lang="en-GB" dirty="0">
                <a:solidFill>
                  <a:schemeClr val="bg2">
                    <a:lumMod val="50000"/>
                  </a:schemeClr>
                </a:solidFill>
              </a:rPr>
              <a:t> 	2. Granting Access to Modules and Functionalities</a:t>
            </a:r>
          </a:p>
        </p:txBody>
      </p:sp>
      <p:sp>
        <p:nvSpPr>
          <p:cNvPr id="8" name="Oval 7"/>
          <p:cNvSpPr/>
          <p:nvPr/>
        </p:nvSpPr>
        <p:spPr>
          <a:xfrm>
            <a:off x="4166320" y="1635162"/>
            <a:ext cx="341134" cy="236669"/>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9" name="Oval 8"/>
          <p:cNvSpPr/>
          <p:nvPr/>
        </p:nvSpPr>
        <p:spPr>
          <a:xfrm>
            <a:off x="7530353" y="2130014"/>
            <a:ext cx="258183" cy="26894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Tree>
    <p:extLst>
      <p:ext uri="{BB962C8B-B14F-4D97-AF65-F5344CB8AC3E}">
        <p14:creationId xmlns:p14="http://schemas.microsoft.com/office/powerpoint/2010/main" val="25047110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19661" y="0"/>
            <a:ext cx="2916439" cy="584775"/>
          </a:xfrm>
          <a:prstGeom prst="rect">
            <a:avLst/>
          </a:prstGeom>
        </p:spPr>
        <p:txBody>
          <a:bodyPr wrap="none">
            <a:spAutoFit/>
          </a:bodyPr>
          <a:lstStyle/>
          <a:p>
            <a:r>
              <a:rPr lang="en-US" sz="3200" dirty="0">
                <a:solidFill>
                  <a:srgbClr val="C00000"/>
                </a:solidFill>
              </a:rPr>
              <a:t>Creating Profiles</a:t>
            </a:r>
          </a:p>
        </p:txBody>
      </p:sp>
      <p:pic>
        <p:nvPicPr>
          <p:cNvPr id="3" name="Picture 2"/>
          <p:cNvPicPr>
            <a:picLocks noChangeAspect="1"/>
          </p:cNvPicPr>
          <p:nvPr/>
        </p:nvPicPr>
        <p:blipFill>
          <a:blip r:embed="rId2"/>
          <a:stretch>
            <a:fillRect/>
          </a:stretch>
        </p:blipFill>
        <p:spPr>
          <a:xfrm>
            <a:off x="1319661" y="949216"/>
            <a:ext cx="8047144" cy="4960738"/>
          </a:xfrm>
          <a:prstGeom prst="rect">
            <a:avLst/>
          </a:prstGeom>
        </p:spPr>
      </p:pic>
      <p:sp>
        <p:nvSpPr>
          <p:cNvPr id="4" name="Rectangle 3"/>
          <p:cNvSpPr/>
          <p:nvPr/>
        </p:nvSpPr>
        <p:spPr>
          <a:xfrm>
            <a:off x="4848366" y="0"/>
            <a:ext cx="4419600" cy="1631216"/>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r>
              <a:rPr lang="en-US" sz="2000" dirty="0"/>
              <a:t>To create a new profile:</a:t>
            </a:r>
          </a:p>
          <a:p>
            <a:pPr marL="285750" indent="-285750">
              <a:buFont typeface="Arial" panose="020B0604020202020204" pitchFamily="34" charset="0"/>
              <a:buChar char="•"/>
            </a:pPr>
            <a:r>
              <a:rPr lang="en-US" sz="2000" dirty="0"/>
              <a:t>Open the </a:t>
            </a:r>
            <a:r>
              <a:rPr lang="en-US" sz="2000" b="1" dirty="0">
                <a:solidFill>
                  <a:schemeClr val="accent1"/>
                </a:solidFill>
              </a:rPr>
              <a:t>Administration</a:t>
            </a:r>
            <a:r>
              <a:rPr lang="en-US" sz="2000" dirty="0"/>
              <a:t> module.</a:t>
            </a:r>
          </a:p>
          <a:p>
            <a:pPr marL="285750" indent="-285750">
              <a:buFont typeface="Arial" panose="020B0604020202020204" pitchFamily="34" charset="0"/>
              <a:buChar char="•"/>
            </a:pPr>
            <a:r>
              <a:rPr lang="en-US" sz="2000" dirty="0"/>
              <a:t>Add the </a:t>
            </a:r>
            <a:r>
              <a:rPr lang="en-US" sz="2000" b="1" dirty="0">
                <a:solidFill>
                  <a:schemeClr val="accent1"/>
                </a:solidFill>
              </a:rPr>
              <a:t>Profile Management </a:t>
            </a:r>
            <a:r>
              <a:rPr lang="en-US" sz="2000" dirty="0"/>
              <a:t>page.</a:t>
            </a:r>
          </a:p>
          <a:p>
            <a:pPr marL="285750" indent="-285750">
              <a:buFont typeface="Arial" panose="020B0604020202020204" pitchFamily="34" charset="0"/>
              <a:buChar char="•"/>
            </a:pPr>
            <a:r>
              <a:rPr lang="en-US" sz="2000" dirty="0"/>
              <a:t>Click </a:t>
            </a:r>
            <a:r>
              <a:rPr lang="en-US" sz="2000" b="1" dirty="0">
                <a:solidFill>
                  <a:schemeClr val="accent1"/>
                </a:solidFill>
              </a:rPr>
              <a:t>New profile</a:t>
            </a:r>
            <a:r>
              <a:rPr lang="en-US" sz="2000" dirty="0"/>
              <a:t>. The </a:t>
            </a:r>
            <a:r>
              <a:rPr lang="en-US" sz="2000" b="1" dirty="0">
                <a:solidFill>
                  <a:schemeClr val="accent1"/>
                </a:solidFill>
              </a:rPr>
              <a:t>Create/Edit profile</a:t>
            </a:r>
            <a:r>
              <a:rPr lang="en-US" sz="2000" dirty="0"/>
              <a:t> dialog is displayed.</a:t>
            </a:r>
          </a:p>
        </p:txBody>
      </p:sp>
      <p:sp>
        <p:nvSpPr>
          <p:cNvPr id="5" name="Rectangle à coins arrondis 26"/>
          <p:cNvSpPr/>
          <p:nvPr/>
        </p:nvSpPr>
        <p:spPr>
          <a:xfrm>
            <a:off x="1997720" y="1272877"/>
            <a:ext cx="1147353" cy="24735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0" name="Elbow Connector 9"/>
          <p:cNvCxnSpPr/>
          <p:nvPr/>
        </p:nvCxnSpPr>
        <p:spPr>
          <a:xfrm rot="10800000" flipV="1">
            <a:off x="3145073" y="1272876"/>
            <a:ext cx="394446" cy="1236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à coins arrondis 25"/>
          <p:cNvSpPr/>
          <p:nvPr/>
        </p:nvSpPr>
        <p:spPr>
          <a:xfrm>
            <a:off x="2544906" y="1596477"/>
            <a:ext cx="600167" cy="17892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Elbow Connector 13"/>
          <p:cNvCxnSpPr/>
          <p:nvPr/>
        </p:nvCxnSpPr>
        <p:spPr>
          <a:xfrm>
            <a:off x="2237591" y="1533991"/>
            <a:ext cx="307315" cy="1519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0"/>
          <p:cNvSpPr txBox="1"/>
          <p:nvPr/>
        </p:nvSpPr>
        <p:spPr>
          <a:xfrm>
            <a:off x="4980312" y="3155300"/>
            <a:ext cx="3204608" cy="1754326"/>
          </a:xfrm>
          <a:prstGeom prst="rect">
            <a:avLst/>
          </a:prstGeom>
          <a:solidFill>
            <a:srgbClr val="FFFFFF"/>
          </a:solidFill>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fr-FR" dirty="0"/>
              <a:t>Enter a profile </a:t>
            </a:r>
            <a:r>
              <a:rPr lang="en-US" dirty="0"/>
              <a:t>name</a:t>
            </a:r>
            <a:r>
              <a:rPr lang="fr-FR" dirty="0"/>
              <a:t> and description.</a:t>
            </a:r>
          </a:p>
          <a:p>
            <a:pPr marL="285750" indent="-285750">
              <a:buFont typeface="Arial" panose="020B0604020202020204" pitchFamily="34" charset="0"/>
              <a:buChar char="•"/>
            </a:pPr>
            <a:r>
              <a:rPr lang="fr-FR" dirty="0"/>
              <a:t>Setting file : if </a:t>
            </a:r>
            <a:r>
              <a:rPr lang="en-US" dirty="0"/>
              <a:t>left</a:t>
            </a:r>
            <a:r>
              <a:rPr lang="fr-FR" dirty="0"/>
              <a:t> </a:t>
            </a:r>
            <a:r>
              <a:rPr lang="en-US" dirty="0"/>
              <a:t>empty</a:t>
            </a:r>
            <a:r>
              <a:rPr lang="fr-FR" dirty="0"/>
              <a:t> </a:t>
            </a:r>
            <a:r>
              <a:rPr lang="en-US" dirty="0"/>
              <a:t>same</a:t>
            </a:r>
            <a:r>
              <a:rPr lang="fr-FR" dirty="0"/>
              <a:t> default settings will be applied for all profiles.</a:t>
            </a:r>
          </a:p>
          <a:p>
            <a:pPr marL="285750" indent="-285750">
              <a:buFont typeface="Arial" panose="020B0604020202020204" pitchFamily="34" charset="0"/>
              <a:buChar char="•"/>
            </a:pPr>
            <a:r>
              <a:rPr lang="fr-FR" dirty="0"/>
              <a:t>Click </a:t>
            </a:r>
            <a:r>
              <a:rPr lang="fr-FR" b="1" dirty="0">
                <a:solidFill>
                  <a:schemeClr val="accent1"/>
                </a:solidFill>
              </a:rPr>
              <a:t>OK</a:t>
            </a:r>
            <a:r>
              <a:rPr lang="fr-FR" dirty="0"/>
              <a:t>.</a:t>
            </a:r>
          </a:p>
        </p:txBody>
      </p:sp>
      <p:cxnSp>
        <p:nvCxnSpPr>
          <p:cNvPr id="18" name="Elbow Connector 17"/>
          <p:cNvCxnSpPr>
            <a:stCxn id="12" idx="2"/>
            <a:endCxn id="16" idx="1"/>
          </p:cNvCxnSpPr>
          <p:nvPr/>
        </p:nvCxnSpPr>
        <p:spPr>
          <a:xfrm rot="16200000" flipH="1">
            <a:off x="2784120" y="1836270"/>
            <a:ext cx="2257063" cy="21353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11233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4810" y="0"/>
            <a:ext cx="3051669" cy="584775"/>
          </a:xfrm>
          <a:prstGeom prst="rect">
            <a:avLst/>
          </a:prstGeom>
        </p:spPr>
        <p:txBody>
          <a:bodyPr wrap="none">
            <a:spAutoFit/>
          </a:bodyPr>
          <a:lstStyle/>
          <a:p>
            <a:r>
              <a:rPr lang="en-US" sz="3200" dirty="0">
                <a:solidFill>
                  <a:srgbClr val="C00000"/>
                </a:solidFill>
              </a:rPr>
              <a:t>Updating Profiles</a:t>
            </a:r>
          </a:p>
        </p:txBody>
      </p:sp>
      <p:sp>
        <p:nvSpPr>
          <p:cNvPr id="3" name="ZoneTexte 2"/>
          <p:cNvSpPr txBox="1"/>
          <p:nvPr/>
        </p:nvSpPr>
        <p:spPr>
          <a:xfrm>
            <a:off x="1239055" y="584775"/>
            <a:ext cx="8382000" cy="1631216"/>
          </a:xfrm>
          <a:prstGeom prst="rect">
            <a:avLst/>
          </a:prstGeom>
          <a:noFill/>
        </p:spPr>
        <p:txBody>
          <a:bodyPr wrap="square" rtlCol="0">
            <a:spAutoFit/>
          </a:bodyPr>
          <a:lstStyle/>
          <a:p>
            <a:r>
              <a:rPr lang="en-US" sz="2000" dirty="0"/>
              <a:t>To update a profile:</a:t>
            </a:r>
          </a:p>
          <a:p>
            <a:pPr marL="342900" indent="-342900">
              <a:buFont typeface="Arial" panose="020B0604020202020204" pitchFamily="34" charset="0"/>
              <a:buChar char="•"/>
            </a:pPr>
            <a:r>
              <a:rPr lang="en-US" sz="2000" dirty="0"/>
              <a:t>Open the </a:t>
            </a:r>
            <a:r>
              <a:rPr lang="en-US" sz="2000" b="1" dirty="0">
                <a:solidFill>
                  <a:schemeClr val="accent1"/>
                </a:solidFill>
              </a:rPr>
              <a:t>Administration</a:t>
            </a:r>
            <a:r>
              <a:rPr lang="en-US" sz="2000" dirty="0"/>
              <a:t> module.</a:t>
            </a:r>
          </a:p>
          <a:p>
            <a:pPr marL="342900" indent="-342900">
              <a:buFont typeface="Arial" panose="020B0604020202020204" pitchFamily="34" charset="0"/>
              <a:buChar char="•"/>
            </a:pPr>
            <a:r>
              <a:rPr lang="en-US" sz="2000" dirty="0"/>
              <a:t>Add the </a:t>
            </a:r>
            <a:r>
              <a:rPr lang="en-US" sz="2000" b="1" dirty="0">
                <a:solidFill>
                  <a:schemeClr val="accent1"/>
                </a:solidFill>
              </a:rPr>
              <a:t>Profile management </a:t>
            </a:r>
            <a:r>
              <a:rPr lang="en-US" sz="2000" dirty="0"/>
              <a:t>page.</a:t>
            </a:r>
          </a:p>
          <a:p>
            <a:pPr marL="342900" indent="-342900">
              <a:buFont typeface="Arial" panose="020B0604020202020204" pitchFamily="34" charset="0"/>
              <a:buChar char="•"/>
            </a:pPr>
            <a:r>
              <a:rPr lang="en-US" sz="2000" dirty="0"/>
              <a:t>In the table, click on the name of the profile you want to update. The </a:t>
            </a:r>
            <a:r>
              <a:rPr lang="en-US" sz="2000" b="1" dirty="0">
                <a:solidFill>
                  <a:schemeClr val="accent1"/>
                </a:solidFill>
              </a:rPr>
              <a:t>Create/Edit profile </a:t>
            </a:r>
            <a:r>
              <a:rPr lang="en-US" sz="2000" dirty="0"/>
              <a:t>dialog is displayed.</a:t>
            </a:r>
          </a:p>
        </p:txBody>
      </p:sp>
      <p:pic>
        <p:nvPicPr>
          <p:cNvPr id="4" name="Picture 3"/>
          <p:cNvPicPr>
            <a:picLocks noChangeAspect="1"/>
          </p:cNvPicPr>
          <p:nvPr/>
        </p:nvPicPr>
        <p:blipFill>
          <a:blip r:embed="rId2"/>
          <a:stretch>
            <a:fillRect/>
          </a:stretch>
        </p:blipFill>
        <p:spPr>
          <a:xfrm>
            <a:off x="894810" y="2411308"/>
            <a:ext cx="4126041" cy="3720201"/>
          </a:xfrm>
          <a:prstGeom prst="rect">
            <a:avLst/>
          </a:prstGeom>
        </p:spPr>
      </p:pic>
      <p:sp>
        <p:nvSpPr>
          <p:cNvPr id="5" name="ZoneTexte 5"/>
          <p:cNvSpPr txBox="1"/>
          <p:nvPr/>
        </p:nvSpPr>
        <p:spPr>
          <a:xfrm>
            <a:off x="5968833" y="2560963"/>
            <a:ext cx="3200400"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Update your data.</a:t>
            </a:r>
          </a:p>
          <a:p>
            <a:pPr marL="342900" indent="-342900">
              <a:buFont typeface="Arial" panose="020B0604020202020204" pitchFamily="34" charset="0"/>
              <a:buChar char="•"/>
            </a:pPr>
            <a:r>
              <a:rPr lang="en-US" sz="2000" dirty="0"/>
              <a:t>Click </a:t>
            </a:r>
            <a:r>
              <a:rPr lang="en-US" sz="2000" b="1" dirty="0">
                <a:solidFill>
                  <a:schemeClr val="accent1"/>
                </a:solidFill>
              </a:rPr>
              <a:t>OK</a:t>
            </a:r>
            <a:r>
              <a:rPr lang="en-US" sz="2000" dirty="0"/>
              <a:t>. The profile is updated.</a:t>
            </a:r>
          </a:p>
        </p:txBody>
      </p:sp>
      <p:sp>
        <p:nvSpPr>
          <p:cNvPr id="6" name="ZoneTexte 7"/>
          <p:cNvSpPr txBox="1"/>
          <p:nvPr/>
        </p:nvSpPr>
        <p:spPr>
          <a:xfrm>
            <a:off x="5667620" y="4362226"/>
            <a:ext cx="3352800"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Parameters and functionalities granted to the profile.</a:t>
            </a:r>
          </a:p>
        </p:txBody>
      </p:sp>
      <p:sp>
        <p:nvSpPr>
          <p:cNvPr id="7" name="Accolade fermante 6"/>
          <p:cNvSpPr/>
          <p:nvPr/>
        </p:nvSpPr>
        <p:spPr>
          <a:xfrm>
            <a:off x="5277655" y="3921598"/>
            <a:ext cx="304800" cy="1828800"/>
          </a:xfrm>
          <a:prstGeom prst="rightBrace">
            <a:avLst/>
          </a:prstGeom>
          <a:ln w="1905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573107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0889" y="0"/>
            <a:ext cx="4151521" cy="584775"/>
          </a:xfrm>
          <a:prstGeom prst="rect">
            <a:avLst/>
          </a:prstGeom>
        </p:spPr>
        <p:txBody>
          <a:bodyPr wrap="none">
            <a:spAutoFit/>
          </a:bodyPr>
          <a:lstStyle/>
          <a:p>
            <a:r>
              <a:rPr lang="en-US" sz="3200" smtClean="0">
                <a:solidFill>
                  <a:srgbClr val="C00000"/>
                </a:solidFill>
              </a:rPr>
              <a:t>Access Rights - Scenario</a:t>
            </a:r>
            <a:endParaRPr lang="en-US" sz="3200" dirty="0">
              <a:solidFill>
                <a:srgbClr val="C00000"/>
              </a:solidFill>
            </a:endParaRPr>
          </a:p>
        </p:txBody>
      </p:sp>
      <p:sp>
        <p:nvSpPr>
          <p:cNvPr id="3" name="Rectangle 2"/>
          <p:cNvSpPr/>
          <p:nvPr/>
        </p:nvSpPr>
        <p:spPr>
          <a:xfrm>
            <a:off x="1140433" y="584775"/>
            <a:ext cx="1281120" cy="461665"/>
          </a:xfrm>
          <a:prstGeom prst="rect">
            <a:avLst/>
          </a:prstGeom>
        </p:spPr>
        <p:txBody>
          <a:bodyPr wrap="none">
            <a:spAutoFit/>
          </a:bodyPr>
          <a:lstStyle/>
          <a:p>
            <a:r>
              <a:rPr lang="en-US" sz="2400" b="1" dirty="0">
                <a:solidFill>
                  <a:schemeClr val="tx2"/>
                </a:solidFill>
              </a:rPr>
              <a:t>Scenario</a:t>
            </a:r>
            <a:endParaRPr lang="en-US" sz="2400" dirty="0"/>
          </a:p>
        </p:txBody>
      </p:sp>
      <p:sp>
        <p:nvSpPr>
          <p:cNvPr id="4" name="Rectangle: Rounded Corners 2"/>
          <p:cNvSpPr/>
          <p:nvPr/>
        </p:nvSpPr>
        <p:spPr>
          <a:xfrm>
            <a:off x="1233542" y="1082575"/>
            <a:ext cx="9803803" cy="9075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Every users can create projects. We need to restrict the creation to Project Managers.</a:t>
            </a:r>
          </a:p>
        </p:txBody>
      </p:sp>
      <p:sp>
        <p:nvSpPr>
          <p:cNvPr id="5" name="Rectangle 4"/>
          <p:cNvSpPr/>
          <p:nvPr/>
        </p:nvSpPr>
        <p:spPr>
          <a:xfrm>
            <a:off x="1140433" y="2303299"/>
            <a:ext cx="1229504" cy="461665"/>
          </a:xfrm>
          <a:prstGeom prst="rect">
            <a:avLst/>
          </a:prstGeom>
        </p:spPr>
        <p:txBody>
          <a:bodyPr wrap="none">
            <a:spAutoFit/>
          </a:bodyPr>
          <a:lstStyle/>
          <a:p>
            <a:r>
              <a:rPr lang="en-US" sz="2400" b="1" dirty="0">
                <a:solidFill>
                  <a:schemeClr val="tx2"/>
                </a:solidFill>
              </a:rPr>
              <a:t>Analysis</a:t>
            </a:r>
          </a:p>
        </p:txBody>
      </p:sp>
      <p:sp>
        <p:nvSpPr>
          <p:cNvPr id="6" name="Rectangle: Rounded Corners 12"/>
          <p:cNvSpPr/>
          <p:nvPr/>
        </p:nvSpPr>
        <p:spPr>
          <a:xfrm>
            <a:off x="1233541" y="2915491"/>
            <a:ext cx="9803803" cy="300121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endParaRPr lang="en-US" dirty="0">
              <a:solidFill>
                <a:schemeClr val="accent4"/>
              </a:solidFill>
            </a:endParaRPr>
          </a:p>
          <a:p>
            <a:r>
              <a:rPr lang="en-US" dirty="0">
                <a:solidFill>
                  <a:schemeClr val="accent4"/>
                </a:solidFill>
              </a:rPr>
              <a:t>Once a profile has been created, the administrator can define the modules and functionalities to which the profile has access.</a:t>
            </a:r>
          </a:p>
          <a:p>
            <a:endParaRPr lang="en-US" dirty="0">
              <a:solidFill>
                <a:schemeClr val="accent4"/>
              </a:solidFill>
            </a:endParaRPr>
          </a:p>
          <a:p>
            <a:endParaRPr lang="en-US" dirty="0">
              <a:solidFill>
                <a:schemeClr val="accent4"/>
              </a:solidFill>
            </a:endParaRPr>
          </a:p>
          <a:p>
            <a:endParaRPr lang="en-GB" dirty="0">
              <a:solidFill>
                <a:schemeClr val="accent4"/>
              </a:solidFill>
            </a:endParaRPr>
          </a:p>
          <a:p>
            <a:r>
              <a:rPr lang="en-GB" b="1" dirty="0">
                <a:solidFill>
                  <a:schemeClr val="accent4"/>
                </a:solidFill>
              </a:rPr>
              <a:t>How to break down the situation: </a:t>
            </a:r>
            <a:r>
              <a:rPr lang="en-GB" dirty="0">
                <a:solidFill>
                  <a:schemeClr val="accent4"/>
                </a:solidFill>
              </a:rPr>
              <a:t/>
            </a:r>
            <a:br>
              <a:rPr lang="en-GB" dirty="0">
                <a:solidFill>
                  <a:schemeClr val="accent4"/>
                </a:solidFill>
              </a:rPr>
            </a:br>
            <a:r>
              <a:rPr lang="en-GB" dirty="0">
                <a:solidFill>
                  <a:schemeClr val="accent4"/>
                </a:solidFill>
              </a:rPr>
              <a:t> 	</a:t>
            </a:r>
            <a:r>
              <a:rPr lang="en-GB" dirty="0" smtClean="0">
                <a:solidFill>
                  <a:schemeClr val="accent4"/>
                </a:solidFill>
              </a:rPr>
              <a:t> </a:t>
            </a:r>
            <a:r>
              <a:rPr lang="en-GB" dirty="0">
                <a:solidFill>
                  <a:schemeClr val="accent4"/>
                </a:solidFill>
              </a:rPr>
              <a:t>Figure out relevant profiles	 -</a:t>
            </a:r>
            <a:r>
              <a:rPr lang="en-GB" b="1" dirty="0">
                <a:solidFill>
                  <a:schemeClr val="accent4"/>
                </a:solidFill>
              </a:rPr>
              <a:t>Profile</a:t>
            </a:r>
            <a:r>
              <a:rPr lang="en-GB" dirty="0">
                <a:solidFill>
                  <a:schemeClr val="accent4"/>
                </a:solidFill>
              </a:rPr>
              <a:t>: Every profiles besides PM</a:t>
            </a:r>
          </a:p>
          <a:p>
            <a:r>
              <a:rPr lang="en-GB" dirty="0">
                <a:solidFill>
                  <a:schemeClr val="accent4"/>
                </a:solidFill>
              </a:rPr>
              <a:t>	</a:t>
            </a:r>
            <a:r>
              <a:rPr lang="en-GB" dirty="0" smtClean="0">
                <a:solidFill>
                  <a:schemeClr val="accent4"/>
                </a:solidFill>
              </a:rPr>
              <a:t> </a:t>
            </a:r>
            <a:r>
              <a:rPr lang="en-GB" dirty="0">
                <a:solidFill>
                  <a:schemeClr val="accent4"/>
                </a:solidFill>
              </a:rPr>
              <a:t>Determine what needs to be done </a:t>
            </a:r>
            <a:r>
              <a:rPr lang="en-GB" b="1" dirty="0">
                <a:solidFill>
                  <a:schemeClr val="accent4"/>
                </a:solidFill>
              </a:rPr>
              <a:t>-</a:t>
            </a:r>
            <a:r>
              <a:rPr lang="en-GB" dirty="0">
                <a:solidFill>
                  <a:schemeClr val="accent4"/>
                </a:solidFill>
              </a:rPr>
              <a:t>Revert</a:t>
            </a:r>
            <a:r>
              <a:rPr lang="en-GB" b="1" dirty="0">
                <a:solidFill>
                  <a:schemeClr val="accent4"/>
                </a:solidFill>
              </a:rPr>
              <a:t> Project Creation </a:t>
            </a:r>
            <a:r>
              <a:rPr lang="en-GB" dirty="0">
                <a:solidFill>
                  <a:schemeClr val="accent4"/>
                </a:solidFill>
              </a:rPr>
              <a:t>functionality</a:t>
            </a:r>
            <a:r>
              <a:rPr lang="en-GB" b="1" dirty="0">
                <a:solidFill>
                  <a:schemeClr val="accent4"/>
                </a:solidFill>
              </a:rPr>
              <a:t> </a:t>
            </a:r>
            <a:endParaRPr lang="en-GB" dirty="0">
              <a:solidFill>
                <a:schemeClr val="accent4"/>
              </a:solidFill>
            </a:endParaRPr>
          </a:p>
        </p:txBody>
      </p:sp>
      <p:sp>
        <p:nvSpPr>
          <p:cNvPr id="7" name="Oval 6"/>
          <p:cNvSpPr/>
          <p:nvPr/>
        </p:nvSpPr>
        <p:spPr>
          <a:xfrm>
            <a:off x="8530814" y="1169550"/>
            <a:ext cx="193638" cy="271975"/>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8" name="Oval 7"/>
          <p:cNvSpPr/>
          <p:nvPr/>
        </p:nvSpPr>
        <p:spPr>
          <a:xfrm>
            <a:off x="6379285" y="1301675"/>
            <a:ext cx="215153" cy="204396"/>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9" name="Oval 8"/>
          <p:cNvSpPr/>
          <p:nvPr/>
        </p:nvSpPr>
        <p:spPr>
          <a:xfrm>
            <a:off x="1721224" y="5163671"/>
            <a:ext cx="182880" cy="23666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0" name="Oval 9"/>
          <p:cNvSpPr/>
          <p:nvPr/>
        </p:nvSpPr>
        <p:spPr>
          <a:xfrm>
            <a:off x="1775012" y="5475642"/>
            <a:ext cx="161364" cy="215153"/>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Tree>
    <p:extLst>
      <p:ext uri="{BB962C8B-B14F-4D97-AF65-F5344CB8AC3E}">
        <p14:creationId xmlns:p14="http://schemas.microsoft.com/office/powerpoint/2010/main" val="31843083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9145" y="0"/>
            <a:ext cx="5811014" cy="584775"/>
          </a:xfrm>
          <a:prstGeom prst="rect">
            <a:avLst/>
          </a:prstGeom>
        </p:spPr>
        <p:txBody>
          <a:bodyPr wrap="none">
            <a:spAutoFit/>
          </a:bodyPr>
          <a:lstStyle/>
          <a:p>
            <a:r>
              <a:rPr lang="en-US" sz="3200" dirty="0">
                <a:solidFill>
                  <a:srgbClr val="C00000"/>
                </a:solidFill>
              </a:rPr>
              <a:t>Granting Access to Functionalities</a:t>
            </a:r>
          </a:p>
        </p:txBody>
      </p:sp>
      <p:sp>
        <p:nvSpPr>
          <p:cNvPr id="3" name="ZoneTexte 5"/>
          <p:cNvSpPr txBox="1"/>
          <p:nvPr/>
        </p:nvSpPr>
        <p:spPr>
          <a:xfrm>
            <a:off x="1011874" y="584775"/>
            <a:ext cx="10251382" cy="1015663"/>
          </a:xfrm>
          <a:prstGeom prst="rect">
            <a:avLst/>
          </a:prstGeom>
          <a:noFill/>
        </p:spPr>
        <p:txBody>
          <a:bodyPr wrap="square" rtlCol="0">
            <a:spAutoFit/>
          </a:bodyPr>
          <a:lstStyle/>
          <a:p>
            <a:r>
              <a:rPr lang="en-US" sz="2000" dirty="0"/>
              <a:t>To grant access to functionalities such as project creation or shortcuts management :</a:t>
            </a:r>
          </a:p>
          <a:p>
            <a:pPr marL="285750" indent="-285750">
              <a:buFont typeface="Arial" panose="020B0604020202020204" pitchFamily="34" charset="0"/>
              <a:buChar char="•"/>
            </a:pPr>
            <a:r>
              <a:rPr lang="en-US" sz="2000" dirty="0"/>
              <a:t>In the </a:t>
            </a:r>
            <a:r>
              <a:rPr lang="en-US" sz="2000" b="1" dirty="0">
                <a:solidFill>
                  <a:schemeClr val="accent1"/>
                </a:solidFill>
              </a:rPr>
              <a:t>Administration</a:t>
            </a:r>
            <a:r>
              <a:rPr lang="en-US" sz="2000" dirty="0"/>
              <a:t> module, on the </a:t>
            </a:r>
            <a:r>
              <a:rPr lang="en-US" sz="2000" b="1" dirty="0">
                <a:solidFill>
                  <a:schemeClr val="accent1"/>
                </a:solidFill>
              </a:rPr>
              <a:t>Profile management </a:t>
            </a:r>
            <a:r>
              <a:rPr lang="en-US" sz="2000" dirty="0"/>
              <a:t>page, click the </a:t>
            </a:r>
            <a:r>
              <a:rPr lang="en-US" sz="2000" b="1" dirty="0">
                <a:solidFill>
                  <a:schemeClr val="accent1"/>
                </a:solidFill>
              </a:rPr>
              <a:t>Functionalities</a:t>
            </a:r>
            <a:r>
              <a:rPr lang="en-US" sz="2000" dirty="0"/>
              <a:t> shortcut. The list of the profiles and functionalities is displayed.</a:t>
            </a:r>
          </a:p>
        </p:txBody>
      </p:sp>
      <p:pic>
        <p:nvPicPr>
          <p:cNvPr id="4" name="Picture 3"/>
          <p:cNvPicPr>
            <a:picLocks noChangeAspect="1"/>
          </p:cNvPicPr>
          <p:nvPr/>
        </p:nvPicPr>
        <p:blipFill>
          <a:blip r:embed="rId2"/>
          <a:stretch>
            <a:fillRect/>
          </a:stretch>
        </p:blipFill>
        <p:spPr>
          <a:xfrm>
            <a:off x="1011874" y="2014060"/>
            <a:ext cx="7651102" cy="3296033"/>
          </a:xfrm>
          <a:prstGeom prst="rect">
            <a:avLst/>
          </a:prstGeom>
        </p:spPr>
      </p:pic>
      <p:sp>
        <p:nvSpPr>
          <p:cNvPr id="6" name="ZoneTexte 8"/>
          <p:cNvSpPr txBox="1"/>
          <p:nvPr/>
        </p:nvSpPr>
        <p:spPr>
          <a:xfrm>
            <a:off x="3352292" y="5369772"/>
            <a:ext cx="4152301" cy="707886"/>
          </a:xfrm>
          <a:prstGeom prst="rect">
            <a:avLst/>
          </a:prstGeom>
          <a:noFill/>
        </p:spPr>
        <p:txBody>
          <a:bodyPr wrap="square" rtlCol="0">
            <a:spAutoFit/>
          </a:bodyPr>
          <a:lstStyle/>
          <a:p>
            <a:r>
              <a:rPr lang="en-US" sz="2000" dirty="0"/>
              <a:t>The functionality is selected.</a:t>
            </a:r>
          </a:p>
          <a:p>
            <a:r>
              <a:rPr lang="en-US" sz="2000" dirty="0"/>
              <a:t>The functionality is deselected.</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0298" y="5326482"/>
            <a:ext cx="436956" cy="794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6889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7176" y="0"/>
            <a:ext cx="5811014" cy="584775"/>
          </a:xfrm>
          <a:prstGeom prst="rect">
            <a:avLst/>
          </a:prstGeom>
        </p:spPr>
        <p:txBody>
          <a:bodyPr wrap="none">
            <a:spAutoFit/>
          </a:bodyPr>
          <a:lstStyle/>
          <a:p>
            <a:r>
              <a:rPr lang="en-US" sz="3200" dirty="0">
                <a:solidFill>
                  <a:srgbClr val="C00000"/>
                </a:solidFill>
              </a:rPr>
              <a:t>Granting Access to Functionalities</a:t>
            </a:r>
          </a:p>
        </p:txBody>
      </p:sp>
      <p:graphicFrame>
        <p:nvGraphicFramePr>
          <p:cNvPr id="3" name="Tableau 5"/>
          <p:cNvGraphicFramePr>
            <a:graphicFrameLocks noGrp="1"/>
          </p:cNvGraphicFramePr>
          <p:nvPr>
            <p:extLst>
              <p:ext uri="{D42A27DB-BD31-4B8C-83A1-F6EECF244321}">
                <p14:modId xmlns:p14="http://schemas.microsoft.com/office/powerpoint/2010/main" val="1629456295"/>
              </p:ext>
            </p:extLst>
          </p:nvPr>
        </p:nvGraphicFramePr>
        <p:xfrm>
          <a:off x="1163619" y="680720"/>
          <a:ext cx="8839200" cy="4691380"/>
        </p:xfrm>
        <a:graphic>
          <a:graphicData uri="http://schemas.openxmlformats.org/drawingml/2006/table">
            <a:tbl>
              <a:tblPr firstRow="1" bandRow="1">
                <a:tableStyleId>{5C22544A-7EE6-4342-B048-85BDC9FD1C3A}</a:tableStyleId>
              </a:tblPr>
              <a:tblGrid>
                <a:gridCol w="2767054">
                  <a:extLst>
                    <a:ext uri="{9D8B030D-6E8A-4147-A177-3AD203B41FA5}">
                      <a16:colId xmlns="" xmlns:a16="http://schemas.microsoft.com/office/drawing/2014/main" val="20000"/>
                    </a:ext>
                  </a:extLst>
                </a:gridCol>
                <a:gridCol w="6072146">
                  <a:extLst>
                    <a:ext uri="{9D8B030D-6E8A-4147-A177-3AD203B41FA5}">
                      <a16:colId xmlns="" xmlns:a16="http://schemas.microsoft.com/office/drawing/2014/main" val="20001"/>
                    </a:ext>
                  </a:extLst>
                </a:gridCol>
              </a:tblGrid>
              <a:tr h="370840">
                <a:tc>
                  <a:txBody>
                    <a:bodyPr/>
                    <a:lstStyle/>
                    <a:p>
                      <a:r>
                        <a:rPr lang="en-US" dirty="0"/>
                        <a:t>Functionality</a:t>
                      </a:r>
                    </a:p>
                  </a:txBody>
                  <a:tcPr/>
                </a:tc>
                <a:tc>
                  <a:txBody>
                    <a:bodyPr/>
                    <a:lstStyle/>
                    <a:p>
                      <a:endParaRPr lang="en-US" dirty="0"/>
                    </a:p>
                  </a:txBody>
                  <a:tcPr/>
                </a:tc>
                <a:extLst>
                  <a:ext uri="{0D108BD9-81ED-4DB2-BD59-A6C34878D82A}">
                    <a16:rowId xmlns="" xmlns:a16="http://schemas.microsoft.com/office/drawing/2014/main" val="10000"/>
                  </a:ext>
                </a:extLst>
              </a:tr>
              <a:tr h="370840">
                <a:tc>
                  <a:txBody>
                    <a:bodyPr/>
                    <a:lstStyle/>
                    <a:p>
                      <a:r>
                        <a:rPr lang="en-US" dirty="0"/>
                        <a:t>Idea campaign manager</a:t>
                      </a:r>
                    </a:p>
                  </a:txBody>
                  <a:tcPr/>
                </a:tc>
                <a:tc>
                  <a:txBody>
                    <a:bodyPr/>
                    <a:lstStyle/>
                    <a:p>
                      <a:r>
                        <a:rPr lang="en-US" sz="1600" dirty="0"/>
                        <a:t>Allows users</a:t>
                      </a:r>
                      <a:r>
                        <a:rPr lang="en-US" sz="1600" baseline="0" dirty="0"/>
                        <a:t> to create idea campaigns.</a:t>
                      </a:r>
                      <a:endParaRPr lang="en-US" sz="1600" dirty="0"/>
                    </a:p>
                  </a:txBody>
                  <a:tcPr/>
                </a:tc>
                <a:extLst>
                  <a:ext uri="{0D108BD9-81ED-4DB2-BD59-A6C34878D82A}">
                    <a16:rowId xmlns="" xmlns:a16="http://schemas.microsoft.com/office/drawing/2014/main" val="10001"/>
                  </a:ext>
                </a:extLst>
              </a:tr>
              <a:tr h="370840">
                <a:tc>
                  <a:txBody>
                    <a:bodyPr/>
                    <a:lstStyle/>
                    <a:p>
                      <a:r>
                        <a:rPr lang="en-US" dirty="0"/>
                        <a:t>Monte-Carlo-Simulation</a:t>
                      </a:r>
                    </a:p>
                  </a:txBody>
                  <a:tcPr/>
                </a:tc>
                <a:tc>
                  <a:txBody>
                    <a:bodyPr/>
                    <a:lstStyle/>
                    <a:p>
                      <a:r>
                        <a:rPr lang="en-US" sz="1600" noProof="0" dirty="0"/>
                        <a:t>Allows users</a:t>
                      </a:r>
                      <a:r>
                        <a:rPr lang="en-US" sz="1600" baseline="0" noProof="0" dirty="0"/>
                        <a:t> to access to the Monte-Carlo simulation</a:t>
                      </a:r>
                      <a:endParaRPr lang="en-US" sz="1600" noProof="0" dirty="0"/>
                    </a:p>
                  </a:txBody>
                  <a:tcPr/>
                </a:tc>
                <a:extLst>
                  <a:ext uri="{0D108BD9-81ED-4DB2-BD59-A6C34878D82A}">
                    <a16:rowId xmlns="" xmlns:a16="http://schemas.microsoft.com/office/drawing/2014/main" val="10002"/>
                  </a:ext>
                </a:extLst>
              </a:tr>
              <a:tr h="370840">
                <a:tc>
                  <a:txBody>
                    <a:bodyPr/>
                    <a:lstStyle/>
                    <a:p>
                      <a:r>
                        <a:rPr lang="en-US" dirty="0"/>
                        <a:t>Project creation</a:t>
                      </a:r>
                    </a:p>
                  </a:txBody>
                  <a:tcPr/>
                </a:tc>
                <a:tc>
                  <a:txBody>
                    <a:bodyPr/>
                    <a:lstStyle/>
                    <a:p>
                      <a:r>
                        <a:rPr lang="en-US" sz="1600" dirty="0"/>
                        <a:t>Allows users to create new projects.</a:t>
                      </a:r>
                    </a:p>
                  </a:txBody>
                  <a:tcPr/>
                </a:tc>
                <a:extLst>
                  <a:ext uri="{0D108BD9-81ED-4DB2-BD59-A6C34878D82A}">
                    <a16:rowId xmlns="" xmlns:a16="http://schemas.microsoft.com/office/drawing/2014/main" val="10003"/>
                  </a:ext>
                </a:extLst>
              </a:tr>
              <a:tr h="370840">
                <a:tc>
                  <a:txBody>
                    <a:bodyPr/>
                    <a:lstStyle/>
                    <a:p>
                      <a:r>
                        <a:rPr lang="en-US" dirty="0"/>
                        <a:t>Project template</a:t>
                      </a:r>
                      <a:r>
                        <a:rPr lang="en-US" baseline="0" dirty="0"/>
                        <a:t> creation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Allows users to create new project templates.</a:t>
                      </a:r>
                    </a:p>
                  </a:txBody>
                  <a:tcPr/>
                </a:tc>
                <a:extLst>
                  <a:ext uri="{0D108BD9-81ED-4DB2-BD59-A6C34878D82A}">
                    <a16:rowId xmlns="" xmlns:a16="http://schemas.microsoft.com/office/drawing/2014/main" val="10004"/>
                  </a:ext>
                </a:extLst>
              </a:tr>
              <a:tr h="505460">
                <a:tc>
                  <a:txBody>
                    <a:bodyPr/>
                    <a:lstStyle/>
                    <a:p>
                      <a:r>
                        <a:rPr lang="en-US" dirty="0"/>
                        <a:t>Scorecard scoring and</a:t>
                      </a:r>
                      <a:r>
                        <a:rPr lang="en-US" baseline="0" dirty="0"/>
                        <a:t> template management</a:t>
                      </a:r>
                      <a:endParaRPr lang="en-US" dirty="0"/>
                    </a:p>
                  </a:txBody>
                  <a:tcPr/>
                </a:tc>
                <a:tc>
                  <a:txBody>
                    <a:bodyPr/>
                    <a:lstStyle/>
                    <a:p>
                      <a:r>
                        <a:rPr lang="en-US" sz="1600" noProof="0" dirty="0"/>
                        <a:t>Allows users to define scorecards</a:t>
                      </a:r>
                    </a:p>
                  </a:txBody>
                  <a:tcPr/>
                </a:tc>
                <a:extLst>
                  <a:ext uri="{0D108BD9-81ED-4DB2-BD59-A6C34878D82A}">
                    <a16:rowId xmlns="" xmlns:a16="http://schemas.microsoft.com/office/drawing/2014/main" val="10005"/>
                  </a:ext>
                </a:extLst>
              </a:tr>
              <a:tr h="505460">
                <a:tc>
                  <a:txBody>
                    <a:bodyPr/>
                    <a:lstStyle/>
                    <a:p>
                      <a:r>
                        <a:rPr lang="en-US" dirty="0"/>
                        <a:t>Scoring</a:t>
                      </a:r>
                    </a:p>
                  </a:txBody>
                  <a:tcPr/>
                </a:tc>
                <a:tc>
                  <a:txBody>
                    <a:bodyPr/>
                    <a:lstStyle/>
                    <a:p>
                      <a:r>
                        <a:rPr lang="en-US" sz="1600" noProof="0" dirty="0"/>
                        <a:t>Allows users to enter score on</a:t>
                      </a:r>
                      <a:r>
                        <a:rPr lang="en-US" sz="1600" baseline="0" noProof="0" dirty="0"/>
                        <a:t> scorecards</a:t>
                      </a:r>
                      <a:endParaRPr lang="en-US" sz="1600" noProof="0" dirty="0"/>
                    </a:p>
                  </a:txBody>
                  <a:tcPr/>
                </a:tc>
                <a:extLst>
                  <a:ext uri="{0D108BD9-81ED-4DB2-BD59-A6C34878D82A}">
                    <a16:rowId xmlns="" xmlns:a16="http://schemas.microsoft.com/office/drawing/2014/main" val="10006"/>
                  </a:ext>
                </a:extLst>
              </a:tr>
              <a:tr h="370840">
                <a:tc>
                  <a:txBody>
                    <a:bodyPr/>
                    <a:lstStyle/>
                    <a:p>
                      <a:r>
                        <a:rPr lang="en-US" dirty="0"/>
                        <a:t>Shortcuts management</a:t>
                      </a:r>
                    </a:p>
                  </a:txBody>
                  <a:tcPr/>
                </a:tc>
                <a:tc>
                  <a:txBody>
                    <a:bodyPr/>
                    <a:lstStyle/>
                    <a:p>
                      <a:r>
                        <a:rPr lang="en-US" sz="1600" dirty="0"/>
                        <a:t>Allows users to edit</a:t>
                      </a:r>
                      <a:r>
                        <a:rPr lang="en-US" sz="1600" baseline="0" dirty="0"/>
                        <a:t> the shortcuts in the Style Manager menu.</a:t>
                      </a:r>
                      <a:endParaRPr lang="en-US" sz="1600" dirty="0"/>
                    </a:p>
                  </a:txBody>
                  <a:tcPr/>
                </a:tc>
                <a:extLst>
                  <a:ext uri="{0D108BD9-81ED-4DB2-BD59-A6C34878D82A}">
                    <a16:rowId xmlns="" xmlns:a16="http://schemas.microsoft.com/office/drawing/2014/main" val="10007"/>
                  </a:ext>
                </a:extLst>
              </a:tr>
              <a:tr h="370840">
                <a:tc>
                  <a:txBody>
                    <a:bodyPr/>
                    <a:lstStyle/>
                    <a:p>
                      <a:r>
                        <a:rPr lang="en-US" dirty="0"/>
                        <a:t>Stage &amp; Gate</a:t>
                      </a:r>
                    </a:p>
                  </a:txBody>
                  <a:tcPr/>
                </a:tc>
                <a:tc>
                  <a:txBody>
                    <a:bodyPr/>
                    <a:lstStyle/>
                    <a:p>
                      <a:r>
                        <a:rPr lang="en-US" sz="1600" dirty="0"/>
                        <a:t>Gives users access to the Stage &amp; Gate page in the Project</a:t>
                      </a:r>
                      <a:r>
                        <a:rPr lang="en-US" sz="1600" baseline="0" dirty="0"/>
                        <a:t> management </a:t>
                      </a:r>
                      <a:r>
                        <a:rPr lang="en-US" sz="1600" dirty="0"/>
                        <a:t>module.</a:t>
                      </a:r>
                    </a:p>
                  </a:txBody>
                  <a:tcPr/>
                </a:tc>
                <a:extLst>
                  <a:ext uri="{0D108BD9-81ED-4DB2-BD59-A6C34878D82A}">
                    <a16:rowId xmlns="" xmlns:a16="http://schemas.microsoft.com/office/drawing/2014/main" val="10008"/>
                  </a:ext>
                </a:extLst>
              </a:tr>
              <a:tr h="370840">
                <a:tc>
                  <a:txBody>
                    <a:bodyPr/>
                    <a:lstStyle/>
                    <a:p>
                      <a:r>
                        <a:rPr lang="en-US" dirty="0" err="1"/>
                        <a:t>TimeCard</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Gives users access to the TimeCard</a:t>
                      </a:r>
                      <a:r>
                        <a:rPr lang="en-US" sz="1600" baseline="0" dirty="0"/>
                        <a:t> pages in the Team member module.</a:t>
                      </a:r>
                      <a:endParaRPr lang="en-US" sz="1600" dirty="0"/>
                    </a:p>
                  </a:txBody>
                  <a:tcPr/>
                </a:tc>
                <a:extLst>
                  <a:ext uri="{0D108BD9-81ED-4DB2-BD59-A6C34878D82A}">
                    <a16:rowId xmlns="" xmlns:a16="http://schemas.microsoft.com/office/drawing/2014/main" val="10009"/>
                  </a:ext>
                </a:extLst>
              </a:tr>
              <a:tr h="370840">
                <a:tc>
                  <a:txBody>
                    <a:bodyPr/>
                    <a:lstStyle/>
                    <a:p>
                      <a:r>
                        <a:rPr lang="en-US" dirty="0"/>
                        <a:t>Tools for simulations</a:t>
                      </a:r>
                    </a:p>
                  </a:txBody>
                  <a:tcPr/>
                </a:tc>
                <a:tc>
                  <a:txBody>
                    <a:bodyPr/>
                    <a:lstStyle/>
                    <a:p>
                      <a:r>
                        <a:rPr lang="en-US" sz="1600" dirty="0"/>
                        <a:t>Allows users to create a portfolio</a:t>
                      </a:r>
                      <a:r>
                        <a:rPr lang="en-US" sz="1600" baseline="0" dirty="0"/>
                        <a:t> simulation in the Projects module.</a:t>
                      </a:r>
                      <a:endParaRPr lang="en-US" sz="1600" dirty="0"/>
                    </a:p>
                  </a:txBody>
                  <a:tcP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23137864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3662" y="0"/>
            <a:ext cx="5262403" cy="584775"/>
          </a:xfrm>
          <a:prstGeom prst="rect">
            <a:avLst/>
          </a:prstGeom>
        </p:spPr>
        <p:txBody>
          <a:bodyPr wrap="none">
            <a:spAutoFit/>
          </a:bodyPr>
          <a:lstStyle/>
          <a:p>
            <a:r>
              <a:rPr lang="en-US" sz="3200" dirty="0">
                <a:solidFill>
                  <a:srgbClr val="C00000"/>
                </a:solidFill>
              </a:rPr>
              <a:t>Granting Access to Parameters</a:t>
            </a:r>
          </a:p>
        </p:txBody>
      </p:sp>
      <p:graphicFrame>
        <p:nvGraphicFramePr>
          <p:cNvPr id="3" name="Tableau 5"/>
          <p:cNvGraphicFramePr>
            <a:graphicFrameLocks noGrp="1"/>
          </p:cNvGraphicFramePr>
          <p:nvPr>
            <p:extLst>
              <p:ext uri="{D42A27DB-BD31-4B8C-83A1-F6EECF244321}">
                <p14:modId xmlns:p14="http://schemas.microsoft.com/office/powerpoint/2010/main" val="2108844724"/>
              </p:ext>
            </p:extLst>
          </p:nvPr>
        </p:nvGraphicFramePr>
        <p:xfrm>
          <a:off x="984325" y="1054755"/>
          <a:ext cx="8224221" cy="4258469"/>
        </p:xfrm>
        <a:graphic>
          <a:graphicData uri="http://schemas.openxmlformats.org/drawingml/2006/table">
            <a:tbl>
              <a:tblPr firstRow="1" bandRow="1">
                <a:tableStyleId>{5C22544A-7EE6-4342-B048-85BDC9FD1C3A}</a:tableStyleId>
              </a:tblPr>
              <a:tblGrid>
                <a:gridCol w="4076700">
                  <a:extLst>
                    <a:ext uri="{9D8B030D-6E8A-4147-A177-3AD203B41FA5}">
                      <a16:colId xmlns="" xmlns:a16="http://schemas.microsoft.com/office/drawing/2014/main" val="20000"/>
                    </a:ext>
                  </a:extLst>
                </a:gridCol>
                <a:gridCol w="4147521">
                  <a:extLst>
                    <a:ext uri="{9D8B030D-6E8A-4147-A177-3AD203B41FA5}">
                      <a16:colId xmlns="" xmlns:a16="http://schemas.microsoft.com/office/drawing/2014/main" val="20001"/>
                    </a:ext>
                  </a:extLst>
                </a:gridCol>
              </a:tblGrid>
              <a:tr h="193133">
                <a:tc>
                  <a:txBody>
                    <a:bodyPr/>
                    <a:lstStyle/>
                    <a:p>
                      <a:r>
                        <a:rPr lang="en-US" sz="1400" dirty="0"/>
                        <a:t>Parameter</a:t>
                      </a:r>
                    </a:p>
                  </a:txBody>
                  <a:tcPr/>
                </a:tc>
                <a:tc>
                  <a:txBody>
                    <a:bodyPr/>
                    <a:lstStyle/>
                    <a:p>
                      <a:r>
                        <a:rPr lang="en-US" sz="1400" dirty="0"/>
                        <a:t>If the parameter is allowed</a:t>
                      </a:r>
                      <a:r>
                        <a:rPr lang="en-US" sz="1400" baseline="0" dirty="0"/>
                        <a:t> in the Style Manager menu, the user can</a:t>
                      </a:r>
                      <a:endParaRPr lang="en-US" sz="1400" dirty="0"/>
                    </a:p>
                  </a:txBody>
                  <a:tcPr/>
                </a:tc>
                <a:extLst>
                  <a:ext uri="{0D108BD9-81ED-4DB2-BD59-A6C34878D82A}">
                    <a16:rowId xmlns="" xmlns:a16="http://schemas.microsoft.com/office/drawing/2014/main" val="10000"/>
                  </a:ext>
                </a:extLst>
              </a:tr>
              <a:tr h="597441">
                <a:tc>
                  <a:txBody>
                    <a:bodyPr/>
                    <a:lstStyle/>
                    <a:p>
                      <a:r>
                        <a:rPr lang="en-US" sz="1400" dirty="0"/>
                        <a:t>Hide attribute profile tools</a:t>
                      </a:r>
                    </a:p>
                  </a:txBody>
                  <a:tcPr/>
                </a:tc>
                <a:tc>
                  <a:txBody>
                    <a:bodyPr/>
                    <a:lstStyle/>
                    <a:p>
                      <a:r>
                        <a:rPr lang="en-US" sz="1400" dirty="0"/>
                        <a:t>Not</a:t>
                      </a:r>
                      <a:r>
                        <a:rPr lang="en-US" sz="1400" baseline="0" dirty="0"/>
                        <a:t> use the</a:t>
                      </a:r>
                      <a:r>
                        <a:rPr lang="en-US" sz="1400" dirty="0"/>
                        <a:t> 'New' and the 'Edit' buttons in the Attribute chooser dialog</a:t>
                      </a:r>
                    </a:p>
                  </a:txBody>
                  <a:tcPr/>
                </a:tc>
                <a:extLst>
                  <a:ext uri="{0D108BD9-81ED-4DB2-BD59-A6C34878D82A}">
                    <a16:rowId xmlns="" xmlns:a16="http://schemas.microsoft.com/office/drawing/2014/main" val="10001"/>
                  </a:ext>
                </a:extLst>
              </a:tr>
              <a:tr h="737559">
                <a:tc>
                  <a:txBody>
                    <a:bodyPr/>
                    <a:lstStyle/>
                    <a:p>
                      <a:r>
                        <a:rPr lang="en-US" sz="1400" dirty="0"/>
                        <a:t>Limit access to folder changes within OPX2 IS to the following list of users or</a:t>
                      </a:r>
                      <a:r>
                        <a:rPr lang="en-US" sz="1400" baseline="0" dirty="0"/>
                        <a:t> groups</a:t>
                      </a:r>
                      <a:endParaRPr lang="en-US" sz="1400" dirty="0"/>
                    </a:p>
                  </a:txBody>
                  <a:tcPr/>
                </a:tc>
                <a:tc>
                  <a:txBody>
                    <a:bodyPr/>
                    <a:lstStyle/>
                    <a:p>
                      <a:r>
                        <a:rPr lang="en-US" sz="1400" dirty="0"/>
                        <a:t>Add styles</a:t>
                      </a:r>
                      <a:r>
                        <a:rPr lang="en-US" sz="1400" baseline="0" dirty="0"/>
                        <a:t> as shortcuts</a:t>
                      </a:r>
                      <a:endParaRPr lang="en-US" sz="1400" dirty="0"/>
                    </a:p>
                  </a:txBody>
                  <a:tcPr/>
                </a:tc>
                <a:extLst>
                  <a:ext uri="{0D108BD9-81ED-4DB2-BD59-A6C34878D82A}">
                    <a16:rowId xmlns="" xmlns:a16="http://schemas.microsoft.com/office/drawing/2014/main" val="10002"/>
                  </a:ext>
                </a:extLst>
              </a:tr>
              <a:tr h="544912">
                <a:tc>
                  <a:txBody>
                    <a:bodyPr/>
                    <a:lstStyle/>
                    <a:p>
                      <a:r>
                        <a:rPr lang="en-US" sz="1400" dirty="0"/>
                        <a:t>Limit access to style export within OPX2 IS to the following list of users or groups</a:t>
                      </a:r>
                    </a:p>
                  </a:txBody>
                  <a:tcPr/>
                </a:tc>
                <a:tc>
                  <a:txBody>
                    <a:bodyPr/>
                    <a:lstStyle/>
                    <a:p>
                      <a:r>
                        <a:rPr lang="en-US" sz="1400" dirty="0"/>
                        <a:t>Export styles</a:t>
                      </a:r>
                    </a:p>
                  </a:txBody>
                  <a:tcPr/>
                </a:tc>
                <a:extLst>
                  <a:ext uri="{0D108BD9-81ED-4DB2-BD59-A6C34878D82A}">
                    <a16:rowId xmlns="" xmlns:a16="http://schemas.microsoft.com/office/drawing/2014/main" val="10003"/>
                  </a:ext>
                </a:extLst>
              </a:tr>
              <a:tr h="526825">
                <a:tc>
                  <a:txBody>
                    <a:bodyPr/>
                    <a:lstStyle/>
                    <a:p>
                      <a:r>
                        <a:rPr lang="en-US" sz="1400" dirty="0"/>
                        <a:t>Limit columns organization of tables within OPX2 IS to the following list of users or groups</a:t>
                      </a:r>
                    </a:p>
                  </a:txBody>
                  <a:tcPr/>
                </a:tc>
                <a:tc>
                  <a:txBody>
                    <a:bodyPr/>
                    <a:lstStyle/>
                    <a:p>
                      <a:r>
                        <a:rPr lang="en-US" sz="1400" dirty="0"/>
                        <a:t>Use the </a:t>
                      </a:r>
                      <a:r>
                        <a:rPr lang="en-US" sz="1400" b="1" dirty="0"/>
                        <a:t>Organize Columns </a:t>
                      </a:r>
                      <a:r>
                        <a:rPr lang="en-US" sz="1400" dirty="0"/>
                        <a:t>button</a:t>
                      </a:r>
                    </a:p>
                  </a:txBody>
                  <a:tcPr/>
                </a:tc>
                <a:extLst>
                  <a:ext uri="{0D108BD9-81ED-4DB2-BD59-A6C34878D82A}">
                    <a16:rowId xmlns="" xmlns:a16="http://schemas.microsoft.com/office/drawing/2014/main" val="10004"/>
                  </a:ext>
                </a:extLst>
              </a:tr>
              <a:tr h="526825">
                <a:tc>
                  <a:txBody>
                    <a:bodyPr/>
                    <a:lstStyle/>
                    <a:p>
                      <a:r>
                        <a:rPr lang="en-US" sz="1400" dirty="0"/>
                        <a:t>Limit style updates</a:t>
                      </a:r>
                      <a:r>
                        <a:rPr lang="en-US" sz="1400" baseline="0" dirty="0"/>
                        <a:t> within OPX2 IS to the following list of users or groups</a:t>
                      </a:r>
                      <a:endParaRPr lang="en-US" sz="1400" dirty="0"/>
                    </a:p>
                  </a:txBody>
                  <a:tcPr/>
                </a:tc>
                <a:tc>
                  <a:txBody>
                    <a:bodyPr/>
                    <a:lstStyle/>
                    <a:p>
                      <a:r>
                        <a:rPr lang="en-US" sz="1400" dirty="0"/>
                        <a:t>Update styles</a:t>
                      </a:r>
                    </a:p>
                  </a:txBody>
                  <a:tcPr/>
                </a:tc>
                <a:extLst>
                  <a:ext uri="{0D108BD9-81ED-4DB2-BD59-A6C34878D82A}">
                    <a16:rowId xmlns="" xmlns:a16="http://schemas.microsoft.com/office/drawing/2014/main" val="10005"/>
                  </a:ext>
                </a:extLst>
              </a:tr>
              <a:tr h="806747">
                <a:tc>
                  <a:txBody>
                    <a:bodyPr/>
                    <a:lstStyle/>
                    <a:p>
                      <a:r>
                        <a:rPr lang="en-US" sz="1400" dirty="0"/>
                        <a:t>Limit the access to advanced chart parameters within OPX2 IS to the following list of users or groups</a:t>
                      </a:r>
                    </a:p>
                  </a:txBody>
                  <a:tcPr/>
                </a:tc>
                <a:tc>
                  <a:txBody>
                    <a:bodyPr/>
                    <a:lstStyle/>
                    <a:p>
                      <a:r>
                        <a:rPr lang="en-US" sz="1400" dirty="0"/>
                        <a:t>Use</a:t>
                      </a:r>
                      <a:r>
                        <a:rPr lang="en-US" sz="1400" baseline="0" dirty="0"/>
                        <a:t> the </a:t>
                      </a:r>
                      <a:r>
                        <a:rPr lang="en-US" sz="1400" b="1" baseline="0" dirty="0"/>
                        <a:t>Change chart properties </a:t>
                      </a:r>
                      <a:r>
                        <a:rPr lang="en-US" sz="1400" baseline="0" dirty="0"/>
                        <a:t>button</a:t>
                      </a:r>
                      <a:endParaRPr lang="en-US" sz="1400"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6033350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8857" y="0"/>
            <a:ext cx="4678717" cy="584775"/>
          </a:xfrm>
          <a:prstGeom prst="rect">
            <a:avLst/>
          </a:prstGeom>
        </p:spPr>
        <p:txBody>
          <a:bodyPr wrap="none">
            <a:spAutoFit/>
          </a:bodyPr>
          <a:lstStyle/>
          <a:p>
            <a:r>
              <a:rPr lang="en-US" sz="3200" dirty="0">
                <a:solidFill>
                  <a:srgbClr val="C00000"/>
                </a:solidFill>
              </a:rPr>
              <a:t>Defining Default User Flags</a:t>
            </a:r>
          </a:p>
        </p:txBody>
      </p:sp>
      <p:sp>
        <p:nvSpPr>
          <p:cNvPr id="3" name="ZoneTexte 9"/>
          <p:cNvSpPr txBox="1"/>
          <p:nvPr/>
        </p:nvSpPr>
        <p:spPr>
          <a:xfrm>
            <a:off x="1318253" y="584775"/>
            <a:ext cx="10052579" cy="1631216"/>
          </a:xfrm>
          <a:prstGeom prst="rect">
            <a:avLst/>
          </a:prstGeom>
          <a:noFill/>
        </p:spPr>
        <p:txBody>
          <a:bodyPr wrap="square" rtlCol="0">
            <a:spAutoFit/>
          </a:bodyPr>
          <a:lstStyle/>
          <a:p>
            <a:r>
              <a:rPr lang="en-US" sz="2000" dirty="0"/>
              <a:t>When creating a new user or assigning a user to profile, the user will inherit from the values defined here. </a:t>
            </a:r>
          </a:p>
          <a:p>
            <a:r>
              <a:rPr lang="en-US" sz="2000" dirty="0"/>
              <a:t>To define the default user flags:</a:t>
            </a:r>
          </a:p>
          <a:p>
            <a:pPr marL="285750" indent="-285750">
              <a:buFont typeface="Arial" panose="020B0604020202020204" pitchFamily="34" charset="0"/>
              <a:buChar char="•"/>
            </a:pPr>
            <a:r>
              <a:rPr lang="en-US" sz="2000" dirty="0"/>
              <a:t>In the </a:t>
            </a:r>
            <a:r>
              <a:rPr lang="en-US" sz="2000" b="1" dirty="0">
                <a:solidFill>
                  <a:schemeClr val="accent1"/>
                </a:solidFill>
              </a:rPr>
              <a:t>Administration</a:t>
            </a:r>
            <a:r>
              <a:rPr lang="en-US" sz="2000" dirty="0"/>
              <a:t> module, on the </a:t>
            </a:r>
            <a:r>
              <a:rPr lang="en-US" sz="2000" b="1" dirty="0">
                <a:solidFill>
                  <a:schemeClr val="accent1"/>
                </a:solidFill>
              </a:rPr>
              <a:t>Profile management </a:t>
            </a:r>
            <a:r>
              <a:rPr lang="en-US" sz="2000" dirty="0"/>
              <a:t>page, click the </a:t>
            </a:r>
            <a:r>
              <a:rPr lang="en-US" sz="2000" b="1" dirty="0">
                <a:solidFill>
                  <a:schemeClr val="accent1"/>
                </a:solidFill>
              </a:rPr>
              <a:t>User flags</a:t>
            </a:r>
            <a:r>
              <a:rPr lang="en-US" sz="2000" dirty="0"/>
              <a:t> shortcut. The list of the profiles and parameters is displayed.</a:t>
            </a:r>
          </a:p>
        </p:txBody>
      </p:sp>
      <p:pic>
        <p:nvPicPr>
          <p:cNvPr id="4" name="Picture 3"/>
          <p:cNvPicPr>
            <a:picLocks noChangeAspect="1"/>
          </p:cNvPicPr>
          <p:nvPr/>
        </p:nvPicPr>
        <p:blipFill>
          <a:blip r:embed="rId2"/>
          <a:stretch>
            <a:fillRect/>
          </a:stretch>
        </p:blipFill>
        <p:spPr>
          <a:xfrm>
            <a:off x="758857" y="2381676"/>
            <a:ext cx="8876100" cy="1670115"/>
          </a:xfrm>
          <a:prstGeom prst="rect">
            <a:avLst/>
          </a:prstGeom>
        </p:spPr>
      </p:pic>
      <p:sp>
        <p:nvSpPr>
          <p:cNvPr id="5" name="ZoneTexte 6"/>
          <p:cNvSpPr txBox="1"/>
          <p:nvPr/>
        </p:nvSpPr>
        <p:spPr>
          <a:xfrm>
            <a:off x="1524000" y="4346687"/>
            <a:ext cx="7086600" cy="369332"/>
          </a:xfrm>
          <a:prstGeom prst="rect">
            <a:avLst/>
          </a:prstGeom>
          <a:noFill/>
        </p:spPr>
        <p:txBody>
          <a:bodyPr wrap="square" rtlCol="0">
            <a:spAutoFit/>
          </a:bodyPr>
          <a:lstStyle/>
          <a:p>
            <a:r>
              <a:rPr lang="en-US" dirty="0"/>
              <a:t>The flag is activated for the users having this profile. </a:t>
            </a:r>
          </a:p>
        </p:txBody>
      </p:sp>
      <p:sp>
        <p:nvSpPr>
          <p:cNvPr id="6" name="ZoneTexte 6"/>
          <p:cNvSpPr txBox="1"/>
          <p:nvPr/>
        </p:nvSpPr>
        <p:spPr>
          <a:xfrm>
            <a:off x="1562093" y="4721204"/>
            <a:ext cx="7086600" cy="369332"/>
          </a:xfrm>
          <a:prstGeom prst="rect">
            <a:avLst/>
          </a:prstGeom>
          <a:noFill/>
        </p:spPr>
        <p:txBody>
          <a:bodyPr wrap="square" rtlCol="0">
            <a:spAutoFit/>
          </a:bodyPr>
          <a:lstStyle/>
          <a:p>
            <a:r>
              <a:rPr lang="en-US" dirty="0"/>
              <a:t>The flag is activated for the users having this profile. </a:t>
            </a:r>
          </a:p>
        </p:txBody>
      </p:sp>
      <p:sp>
        <p:nvSpPr>
          <p:cNvPr id="7" name="ZoneTexte 6"/>
          <p:cNvSpPr txBox="1"/>
          <p:nvPr/>
        </p:nvSpPr>
        <p:spPr>
          <a:xfrm>
            <a:off x="1562093" y="5067440"/>
            <a:ext cx="7086600" cy="369332"/>
          </a:xfrm>
          <a:prstGeom prst="rect">
            <a:avLst/>
          </a:prstGeom>
          <a:noFill/>
        </p:spPr>
        <p:txBody>
          <a:bodyPr wrap="square" rtlCol="0">
            <a:spAutoFit/>
          </a:bodyPr>
          <a:lstStyle/>
          <a:p>
            <a:r>
              <a:rPr lang="en-US" dirty="0"/>
              <a:t>The flag is activated for the users having this profile. </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785" y="4346687"/>
            <a:ext cx="541308" cy="1207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13"/>
          <p:cNvSpPr txBox="1"/>
          <p:nvPr/>
        </p:nvSpPr>
        <p:spPr>
          <a:xfrm>
            <a:off x="855675" y="5438790"/>
            <a:ext cx="10611975" cy="923330"/>
          </a:xfrm>
          <a:prstGeom prst="rect">
            <a:avLst/>
          </a:prstGeom>
          <a:noFill/>
        </p:spPr>
        <p:txBody>
          <a:bodyPr wrap="square" rtlCol="0">
            <a:spAutoFit/>
          </a:bodyPr>
          <a:lstStyle/>
          <a:p>
            <a:r>
              <a:rPr lang="en-US" b="1" dirty="0"/>
              <a:t>Note</a:t>
            </a:r>
            <a:r>
              <a:rPr lang="en-US" dirty="0"/>
              <a:t>: It is possible to change the flags for a particular user.</a:t>
            </a:r>
          </a:p>
          <a:p>
            <a:r>
              <a:rPr lang="en-US" b="1" dirty="0"/>
              <a:t>Note</a:t>
            </a:r>
            <a:r>
              <a:rPr lang="en-US" dirty="0"/>
              <a:t>: It is still possible to manually modify the user flags after the creation of the user or after assigning a profile. This will not update existing user rights.</a:t>
            </a:r>
          </a:p>
        </p:txBody>
      </p:sp>
    </p:spTree>
    <p:extLst>
      <p:ext uri="{BB962C8B-B14F-4D97-AF65-F5344CB8AC3E}">
        <p14:creationId xmlns:p14="http://schemas.microsoft.com/office/powerpoint/2010/main" val="1691630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05746" y="-127969"/>
            <a:ext cx="4946867" cy="523220"/>
          </a:xfrm>
          <a:prstGeom prst="rect">
            <a:avLst/>
          </a:prstGeom>
        </p:spPr>
        <p:txBody>
          <a:bodyPr wrap="none">
            <a:spAutoFit/>
          </a:bodyPr>
          <a:lstStyle/>
          <a:p>
            <a:r>
              <a:rPr lang="en-US" sz="2800" dirty="0">
                <a:solidFill>
                  <a:srgbClr val="C00000"/>
                </a:solidFill>
              </a:rPr>
              <a:t>User Attributes – Possible Values</a:t>
            </a:r>
          </a:p>
        </p:txBody>
      </p:sp>
      <p:sp>
        <p:nvSpPr>
          <p:cNvPr id="3" name="Rectangle 2"/>
          <p:cNvSpPr/>
          <p:nvPr/>
        </p:nvSpPr>
        <p:spPr>
          <a:xfrm>
            <a:off x="1105746" y="214476"/>
            <a:ext cx="2110785" cy="400110"/>
          </a:xfrm>
          <a:prstGeom prst="rect">
            <a:avLst/>
          </a:prstGeom>
        </p:spPr>
        <p:txBody>
          <a:bodyPr wrap="square">
            <a:spAutoFit/>
          </a:bodyPr>
          <a:lstStyle/>
          <a:p>
            <a:r>
              <a:rPr lang="en-US" sz="2000" b="1" dirty="0">
                <a:solidFill>
                  <a:schemeClr val="tx2"/>
                </a:solidFill>
              </a:rPr>
              <a:t>Administration</a:t>
            </a:r>
          </a:p>
        </p:txBody>
      </p:sp>
      <p:pic>
        <p:nvPicPr>
          <p:cNvPr id="4" name="Picture 3"/>
          <p:cNvPicPr>
            <a:picLocks noChangeAspect="1"/>
          </p:cNvPicPr>
          <p:nvPr/>
        </p:nvPicPr>
        <p:blipFill>
          <a:blip r:embed="rId2"/>
          <a:stretch>
            <a:fillRect/>
          </a:stretch>
        </p:blipFill>
        <p:spPr>
          <a:xfrm>
            <a:off x="1191811" y="491502"/>
            <a:ext cx="8877347" cy="2478617"/>
          </a:xfrm>
          <a:prstGeom prst="rect">
            <a:avLst/>
          </a:prstGeom>
          <a:ln>
            <a:solidFill>
              <a:schemeClr val="accent1"/>
            </a:solidFill>
          </a:ln>
        </p:spPr>
      </p:pic>
      <p:sp>
        <p:nvSpPr>
          <p:cNvPr id="5" name="Rectangle 4"/>
          <p:cNvSpPr/>
          <p:nvPr/>
        </p:nvSpPr>
        <p:spPr>
          <a:xfrm>
            <a:off x="1191811" y="2835537"/>
            <a:ext cx="1823704" cy="461665"/>
          </a:xfrm>
          <a:prstGeom prst="rect">
            <a:avLst/>
          </a:prstGeom>
        </p:spPr>
        <p:txBody>
          <a:bodyPr wrap="none">
            <a:spAutoFit/>
          </a:bodyPr>
          <a:lstStyle/>
          <a:p>
            <a:r>
              <a:rPr lang="en-US" sz="2000" b="1" dirty="0">
                <a:solidFill>
                  <a:schemeClr val="tx2"/>
                </a:solidFill>
              </a:rPr>
              <a:t>Activity</a:t>
            </a:r>
            <a:r>
              <a:rPr lang="en-US" sz="2400" b="1" dirty="0">
                <a:solidFill>
                  <a:schemeClr val="tx2"/>
                </a:solidFill>
              </a:rPr>
              <a:t> Table:</a:t>
            </a:r>
          </a:p>
        </p:txBody>
      </p:sp>
      <p:pic>
        <p:nvPicPr>
          <p:cNvPr id="6" name="Picture 5"/>
          <p:cNvPicPr>
            <a:picLocks noChangeAspect="1"/>
          </p:cNvPicPr>
          <p:nvPr/>
        </p:nvPicPr>
        <p:blipFill>
          <a:blip r:embed="rId3"/>
          <a:stretch>
            <a:fillRect/>
          </a:stretch>
        </p:blipFill>
        <p:spPr>
          <a:xfrm>
            <a:off x="1196043" y="3278662"/>
            <a:ext cx="4935912" cy="2504201"/>
          </a:xfrm>
          <a:prstGeom prst="rect">
            <a:avLst/>
          </a:prstGeom>
          <a:ln>
            <a:solidFill>
              <a:schemeClr val="accent1"/>
            </a:solidFill>
          </a:ln>
        </p:spPr>
      </p:pic>
      <p:sp>
        <p:nvSpPr>
          <p:cNvPr id="7" name="Rectangle 6"/>
          <p:cNvSpPr/>
          <p:nvPr/>
        </p:nvSpPr>
        <p:spPr>
          <a:xfrm>
            <a:off x="1191811" y="5768240"/>
            <a:ext cx="9146292" cy="646331"/>
          </a:xfrm>
          <a:prstGeom prst="rect">
            <a:avLst/>
          </a:prstGeom>
        </p:spPr>
        <p:txBody>
          <a:bodyPr wrap="square">
            <a:spAutoFit/>
          </a:bodyPr>
          <a:lstStyle/>
          <a:p>
            <a:r>
              <a:rPr lang="en-US" dirty="0" smtClean="0">
                <a:solidFill>
                  <a:schemeClr val="tx2"/>
                </a:solidFill>
              </a:rPr>
              <a:t>	A </a:t>
            </a:r>
            <a:r>
              <a:rPr lang="en-US" dirty="0">
                <a:solidFill>
                  <a:schemeClr val="tx2"/>
                </a:solidFill>
              </a:rPr>
              <a:t>new user attribute’s type can be set to an existing </a:t>
            </a:r>
            <a:r>
              <a:rPr lang="en-US" b="1" dirty="0">
                <a:solidFill>
                  <a:schemeClr val="tx2"/>
                </a:solidFill>
              </a:rPr>
              <a:t>value type</a:t>
            </a:r>
          </a:p>
          <a:p>
            <a:r>
              <a:rPr lang="en-US" b="1" dirty="0">
                <a:solidFill>
                  <a:schemeClr val="tx2"/>
                </a:solidFill>
              </a:rPr>
              <a:t>       </a:t>
            </a:r>
            <a:r>
              <a:rPr lang="en-US" dirty="0">
                <a:solidFill>
                  <a:schemeClr val="tx2"/>
                </a:solidFill>
              </a:rPr>
              <a:t>The dropdown choices display all possible values of the value type in the right order  </a:t>
            </a:r>
          </a:p>
        </p:txBody>
      </p:sp>
      <p:sp>
        <p:nvSpPr>
          <p:cNvPr id="8" name="Oval 7"/>
          <p:cNvSpPr/>
          <p:nvPr/>
        </p:nvSpPr>
        <p:spPr>
          <a:xfrm>
            <a:off x="1105746" y="2616201"/>
            <a:ext cx="249718" cy="219335"/>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9" name="Oval 8"/>
          <p:cNvSpPr/>
          <p:nvPr/>
        </p:nvSpPr>
        <p:spPr>
          <a:xfrm>
            <a:off x="1269402" y="5862918"/>
            <a:ext cx="279699" cy="22848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0" name="Oval 9"/>
          <p:cNvSpPr/>
          <p:nvPr/>
        </p:nvSpPr>
        <p:spPr>
          <a:xfrm>
            <a:off x="1269402" y="6105408"/>
            <a:ext cx="258183" cy="218166"/>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11" name="Oval 10"/>
          <p:cNvSpPr/>
          <p:nvPr/>
        </p:nvSpPr>
        <p:spPr>
          <a:xfrm>
            <a:off x="4270786" y="4263780"/>
            <a:ext cx="258183" cy="268941"/>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Tree>
    <p:extLst>
      <p:ext uri="{BB962C8B-B14F-4D97-AF65-F5344CB8AC3E}">
        <p14:creationId xmlns:p14="http://schemas.microsoft.com/office/powerpoint/2010/main" val="391010145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5819" y="45451"/>
            <a:ext cx="3711081" cy="584775"/>
          </a:xfrm>
          <a:prstGeom prst="rect">
            <a:avLst/>
          </a:prstGeom>
        </p:spPr>
        <p:txBody>
          <a:bodyPr wrap="none">
            <a:spAutoFit/>
          </a:bodyPr>
          <a:lstStyle/>
          <a:p>
            <a:r>
              <a:rPr lang="en-US" sz="3200" dirty="0" smtClean="0">
                <a:solidFill>
                  <a:srgbClr val="C00000"/>
                </a:solidFill>
              </a:rPr>
              <a:t>Configurable reports </a:t>
            </a:r>
            <a:endParaRPr lang="en-US" sz="3200" dirty="0">
              <a:solidFill>
                <a:srgbClr val="C00000"/>
              </a:solidFill>
            </a:endParaRPr>
          </a:p>
        </p:txBody>
      </p:sp>
      <p:sp>
        <p:nvSpPr>
          <p:cNvPr id="3" name="Rectangle 2"/>
          <p:cNvSpPr/>
          <p:nvPr/>
        </p:nvSpPr>
        <p:spPr>
          <a:xfrm>
            <a:off x="1030822" y="630226"/>
            <a:ext cx="1281120" cy="461665"/>
          </a:xfrm>
          <a:prstGeom prst="rect">
            <a:avLst/>
          </a:prstGeom>
        </p:spPr>
        <p:txBody>
          <a:bodyPr wrap="none">
            <a:spAutoFit/>
          </a:bodyPr>
          <a:lstStyle/>
          <a:p>
            <a:r>
              <a:rPr lang="en-US" sz="2400" b="1" dirty="0">
                <a:solidFill>
                  <a:schemeClr val="tx2"/>
                </a:solidFill>
              </a:rPr>
              <a:t>Scenario</a:t>
            </a:r>
            <a:endParaRPr lang="en-US" sz="2400" dirty="0"/>
          </a:p>
        </p:txBody>
      </p:sp>
      <p:sp>
        <p:nvSpPr>
          <p:cNvPr id="4" name="Rectangle: Rounded Corners 2"/>
          <p:cNvSpPr/>
          <p:nvPr/>
        </p:nvSpPr>
        <p:spPr>
          <a:xfrm>
            <a:off x="953844" y="1091891"/>
            <a:ext cx="10266381" cy="72965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50000"/>
                  </a:schemeClr>
                </a:solidFill>
              </a:rPr>
              <a:t>As our company is expanding globally, we need to keep track of more attributes. Some of our reports will need updating, like the adding the field “Country” to the Project form. What is the easiest way to do this?</a:t>
            </a:r>
          </a:p>
        </p:txBody>
      </p:sp>
      <p:sp>
        <p:nvSpPr>
          <p:cNvPr id="5" name="Rectangle 4"/>
          <p:cNvSpPr/>
          <p:nvPr/>
        </p:nvSpPr>
        <p:spPr>
          <a:xfrm>
            <a:off x="953844" y="2052376"/>
            <a:ext cx="1229504" cy="461665"/>
          </a:xfrm>
          <a:prstGeom prst="rect">
            <a:avLst/>
          </a:prstGeom>
        </p:spPr>
        <p:txBody>
          <a:bodyPr wrap="none">
            <a:spAutoFit/>
          </a:bodyPr>
          <a:lstStyle/>
          <a:p>
            <a:r>
              <a:rPr lang="en-US" sz="2400" b="1" dirty="0">
                <a:solidFill>
                  <a:schemeClr val="tx2"/>
                </a:solidFill>
              </a:rPr>
              <a:t>Analysis</a:t>
            </a:r>
          </a:p>
        </p:txBody>
      </p:sp>
      <p:sp>
        <p:nvSpPr>
          <p:cNvPr id="6" name="Rectangle: Rounded Corners 12"/>
          <p:cNvSpPr/>
          <p:nvPr/>
        </p:nvSpPr>
        <p:spPr>
          <a:xfrm>
            <a:off x="953844" y="2744873"/>
            <a:ext cx="10189402"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dirty="0">
                <a:solidFill>
                  <a:schemeClr val="bg2">
                    <a:lumMod val="50000"/>
                  </a:schemeClr>
                </a:solidFill>
              </a:rPr>
              <a:t>Use the </a:t>
            </a:r>
            <a:r>
              <a:rPr lang="en-US" b="1" dirty="0">
                <a:solidFill>
                  <a:srgbClr val="FF0000"/>
                </a:solidFill>
              </a:rPr>
              <a:t>form builder</a:t>
            </a:r>
            <a:r>
              <a:rPr lang="en-US" dirty="0">
                <a:solidFill>
                  <a:srgbClr val="FF0000"/>
                </a:solidFill>
              </a:rPr>
              <a:t> </a:t>
            </a:r>
            <a:r>
              <a:rPr lang="en-US" dirty="0">
                <a:solidFill>
                  <a:schemeClr val="bg2">
                    <a:lumMod val="50000"/>
                  </a:schemeClr>
                </a:solidFill>
              </a:rPr>
              <a:t>to get the desired layout and fields by updating an existing report.</a:t>
            </a:r>
            <a:endParaRPr lang="en-GB" dirty="0">
              <a:solidFill>
                <a:schemeClr val="bg2">
                  <a:lumMod val="50000"/>
                </a:schemeClr>
              </a:solidFill>
            </a:endParaRPr>
          </a:p>
          <a:p>
            <a:endParaRPr lang="en-GB" dirty="0">
              <a:solidFill>
                <a:schemeClr val="bg2">
                  <a:lumMod val="50000"/>
                </a:schemeClr>
              </a:solidFill>
            </a:endParaRPr>
          </a:p>
          <a:p>
            <a:r>
              <a:rPr lang="en-GB" b="1" dirty="0">
                <a:solidFill>
                  <a:schemeClr val="bg2">
                    <a:lumMod val="50000"/>
                  </a:schemeClr>
                </a:solidFill>
              </a:rPr>
              <a:t>How to break down the situation: </a:t>
            </a:r>
            <a:r>
              <a:rPr lang="en-GB" dirty="0">
                <a:solidFill>
                  <a:schemeClr val="bg2">
                    <a:lumMod val="50000"/>
                  </a:schemeClr>
                </a:solidFill>
              </a:rPr>
              <a:t/>
            </a:r>
            <a:br>
              <a:rPr lang="en-GB" dirty="0">
                <a:solidFill>
                  <a:schemeClr val="bg2">
                    <a:lumMod val="50000"/>
                  </a:schemeClr>
                </a:solidFill>
              </a:rPr>
            </a:br>
            <a:r>
              <a:rPr lang="en-GB" dirty="0">
                <a:solidFill>
                  <a:schemeClr val="bg2">
                    <a:lumMod val="50000"/>
                  </a:schemeClr>
                </a:solidFill>
              </a:rPr>
              <a:t> 	1. Copy the project form by creating a configurable report.</a:t>
            </a:r>
            <a:br>
              <a:rPr lang="en-GB" dirty="0">
                <a:solidFill>
                  <a:schemeClr val="bg2">
                    <a:lumMod val="50000"/>
                  </a:schemeClr>
                </a:solidFill>
              </a:rPr>
            </a:br>
            <a:r>
              <a:rPr lang="en-GB" dirty="0">
                <a:solidFill>
                  <a:schemeClr val="bg2">
                    <a:lumMod val="50000"/>
                  </a:schemeClr>
                </a:solidFill>
              </a:rPr>
              <a:t>	2. Create a new </a:t>
            </a:r>
            <a:r>
              <a:rPr lang="en-GB" dirty="0" err="1">
                <a:solidFill>
                  <a:schemeClr val="bg2">
                    <a:lumMod val="50000"/>
                  </a:schemeClr>
                </a:solidFill>
              </a:rPr>
              <a:t>color</a:t>
            </a:r>
            <a:r>
              <a:rPr lang="en-GB" dirty="0">
                <a:solidFill>
                  <a:schemeClr val="bg2">
                    <a:lumMod val="50000"/>
                  </a:schemeClr>
                </a:solidFill>
              </a:rPr>
              <a:t> rule with an icon or symbol and </a:t>
            </a:r>
            <a:r>
              <a:rPr lang="en-GB" dirty="0" err="1">
                <a:solidFill>
                  <a:schemeClr val="bg2">
                    <a:lumMod val="50000"/>
                  </a:schemeClr>
                </a:solidFill>
              </a:rPr>
              <a:t>color</a:t>
            </a:r>
            <a:r>
              <a:rPr lang="en-GB" dirty="0">
                <a:solidFill>
                  <a:schemeClr val="bg2">
                    <a:lumMod val="50000"/>
                  </a:schemeClr>
                </a:solidFill>
              </a:rPr>
              <a:t> that can be 	viewed on the Gantt screen</a:t>
            </a:r>
          </a:p>
          <a:p>
            <a:r>
              <a:rPr lang="en-GB" dirty="0">
                <a:solidFill>
                  <a:schemeClr val="accent4"/>
                </a:solidFill>
              </a:rPr>
              <a:t>	</a:t>
            </a:r>
          </a:p>
        </p:txBody>
      </p:sp>
    </p:spTree>
    <p:extLst>
      <p:ext uri="{BB962C8B-B14F-4D97-AF65-F5344CB8AC3E}">
        <p14:creationId xmlns:p14="http://schemas.microsoft.com/office/powerpoint/2010/main" val="2635842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6966" y="0"/>
            <a:ext cx="5292474" cy="584775"/>
          </a:xfrm>
          <a:prstGeom prst="rect">
            <a:avLst/>
          </a:prstGeom>
        </p:spPr>
        <p:txBody>
          <a:bodyPr wrap="none">
            <a:spAutoFit/>
          </a:bodyPr>
          <a:lstStyle/>
          <a:p>
            <a:r>
              <a:rPr lang="en-US" sz="3200" dirty="0">
                <a:solidFill>
                  <a:srgbClr val="C00000"/>
                </a:solidFill>
              </a:rPr>
              <a:t>Create the Configurable report</a:t>
            </a:r>
          </a:p>
        </p:txBody>
      </p:sp>
      <p:sp>
        <p:nvSpPr>
          <p:cNvPr id="3" name="Content Placeholder 2"/>
          <p:cNvSpPr txBox="1">
            <a:spLocks/>
          </p:cNvSpPr>
          <p:nvPr/>
        </p:nvSpPr>
        <p:spPr>
          <a:xfrm>
            <a:off x="896965" y="743174"/>
            <a:ext cx="10775081" cy="5135563"/>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mtClean="0"/>
              <a:t>A copy of the form is generated, ready to be modified</a:t>
            </a:r>
            <a:endParaRPr lang="en-US" dirty="0"/>
          </a:p>
        </p:txBody>
      </p:sp>
      <p:pic>
        <p:nvPicPr>
          <p:cNvPr id="4" name="Picture 3"/>
          <p:cNvPicPr>
            <a:picLocks noChangeAspect="1"/>
          </p:cNvPicPr>
          <p:nvPr/>
        </p:nvPicPr>
        <p:blipFill>
          <a:blip r:embed="rId2"/>
          <a:stretch>
            <a:fillRect/>
          </a:stretch>
        </p:blipFill>
        <p:spPr>
          <a:xfrm>
            <a:off x="896965" y="1185576"/>
            <a:ext cx="8833338" cy="4250758"/>
          </a:xfrm>
          <a:prstGeom prst="rect">
            <a:avLst/>
          </a:prstGeom>
        </p:spPr>
      </p:pic>
      <p:sp>
        <p:nvSpPr>
          <p:cNvPr id="5" name="ZoneTexte 9"/>
          <p:cNvSpPr txBox="1"/>
          <p:nvPr/>
        </p:nvSpPr>
        <p:spPr>
          <a:xfrm>
            <a:off x="6836443" y="980875"/>
            <a:ext cx="2994252" cy="646331"/>
          </a:xfrm>
          <a:prstGeom prst="rect">
            <a:avLst/>
          </a:prstGeom>
          <a:solidFill>
            <a:srgbClr val="C5007B"/>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Reporting toolbar : to align, color, copy, paste…</a:t>
            </a:r>
          </a:p>
        </p:txBody>
      </p:sp>
      <p:sp>
        <p:nvSpPr>
          <p:cNvPr id="6" name="Rectangle 5"/>
          <p:cNvSpPr/>
          <p:nvPr/>
        </p:nvSpPr>
        <p:spPr>
          <a:xfrm>
            <a:off x="6983791" y="2310294"/>
            <a:ext cx="2699556" cy="2001322"/>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9"/>
          <p:cNvSpPr txBox="1"/>
          <p:nvPr/>
        </p:nvSpPr>
        <p:spPr>
          <a:xfrm>
            <a:off x="6983791" y="4418140"/>
            <a:ext cx="2994252" cy="1477328"/>
          </a:xfrm>
          <a:prstGeom prst="rect">
            <a:avLst/>
          </a:prstGeom>
          <a:solidFill>
            <a:srgbClr val="C5007B"/>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Decide which tab to use :</a:t>
            </a:r>
          </a:p>
          <a:p>
            <a:pPr marL="114300" lvl="1"/>
            <a:r>
              <a:rPr lang="en-US" dirty="0"/>
              <a:t>- the </a:t>
            </a:r>
            <a:r>
              <a:rPr lang="en-US" b="1" dirty="0"/>
              <a:t>original</a:t>
            </a:r>
            <a:r>
              <a:rPr lang="en-US" dirty="0"/>
              <a:t> one,</a:t>
            </a:r>
          </a:p>
          <a:p>
            <a:pPr marL="114300" lvl="1"/>
            <a:r>
              <a:rPr lang="en-US" dirty="0"/>
              <a:t>- the </a:t>
            </a:r>
            <a:r>
              <a:rPr lang="en-US" b="1" dirty="0"/>
              <a:t>new</a:t>
            </a:r>
            <a:r>
              <a:rPr lang="en-US" dirty="0"/>
              <a:t> one,</a:t>
            </a:r>
          </a:p>
          <a:p>
            <a:pPr marL="114300" lvl="1"/>
            <a:r>
              <a:rPr lang="en-US" dirty="0"/>
              <a:t>- or if it should be </a:t>
            </a:r>
            <a:r>
              <a:rPr lang="en-US" b="1" dirty="0"/>
              <a:t>hidden</a:t>
            </a:r>
          </a:p>
          <a:p>
            <a:r>
              <a:rPr lang="en-US" dirty="0"/>
              <a:t>Then publish it</a:t>
            </a:r>
          </a:p>
        </p:txBody>
      </p:sp>
      <p:sp>
        <p:nvSpPr>
          <p:cNvPr id="8" name="ZoneTexte 9"/>
          <p:cNvSpPr txBox="1"/>
          <p:nvPr/>
        </p:nvSpPr>
        <p:spPr>
          <a:xfrm>
            <a:off x="2252021" y="5397809"/>
            <a:ext cx="2582364" cy="923330"/>
          </a:xfrm>
          <a:prstGeom prst="rect">
            <a:avLst/>
          </a:prstGeom>
          <a:solidFill>
            <a:srgbClr val="C5007B"/>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Available attributes and widgets : drag &amp; drop to add them to the form</a:t>
            </a:r>
          </a:p>
        </p:txBody>
      </p:sp>
      <p:sp>
        <p:nvSpPr>
          <p:cNvPr id="9" name="Rectangle 8"/>
          <p:cNvSpPr/>
          <p:nvPr/>
        </p:nvSpPr>
        <p:spPr>
          <a:xfrm>
            <a:off x="939432" y="2310294"/>
            <a:ext cx="1301579" cy="3222068"/>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942123" y="1760844"/>
            <a:ext cx="4662624" cy="453422"/>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Elbow Connector 11"/>
          <p:cNvCxnSpPr>
            <a:stCxn id="5" idx="1"/>
            <a:endCxn id="10" idx="0"/>
          </p:cNvCxnSpPr>
          <p:nvPr/>
        </p:nvCxnSpPr>
        <p:spPr>
          <a:xfrm rot="10800000" flipV="1">
            <a:off x="4273435" y="1304040"/>
            <a:ext cx="2563008" cy="456803"/>
          </a:xfrm>
          <a:prstGeom prst="bentConnector2">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6" idx="1"/>
            <a:endCxn id="7" idx="0"/>
          </p:cNvCxnSpPr>
          <p:nvPr/>
        </p:nvCxnSpPr>
        <p:spPr>
          <a:xfrm rot="10800000" flipH="1" flipV="1">
            <a:off x="6983791" y="3310954"/>
            <a:ext cx="1497126" cy="1107185"/>
          </a:xfrm>
          <a:prstGeom prst="bentConnector4">
            <a:avLst>
              <a:gd name="adj1" fmla="val -15269"/>
              <a:gd name="adj2" fmla="val 95189"/>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endCxn id="9" idx="2"/>
          </p:cNvCxnSpPr>
          <p:nvPr/>
        </p:nvCxnSpPr>
        <p:spPr>
          <a:xfrm rot="10800000">
            <a:off x="1590223" y="5532362"/>
            <a:ext cx="650789" cy="346374"/>
          </a:xfrm>
          <a:prstGeom prst="bentConnector2">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4346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4483" y="0"/>
            <a:ext cx="5402889" cy="584775"/>
          </a:xfrm>
          <a:prstGeom prst="rect">
            <a:avLst/>
          </a:prstGeom>
        </p:spPr>
        <p:txBody>
          <a:bodyPr wrap="none">
            <a:spAutoFit/>
          </a:bodyPr>
          <a:lstStyle/>
          <a:p>
            <a:r>
              <a:rPr lang="en-US" sz="3200" dirty="0">
                <a:solidFill>
                  <a:srgbClr val="C00000"/>
                </a:solidFill>
              </a:rPr>
              <a:t>Update project properties form</a:t>
            </a:r>
          </a:p>
        </p:txBody>
      </p:sp>
      <p:sp>
        <p:nvSpPr>
          <p:cNvPr id="3" name="Content Placeholder 2"/>
          <p:cNvSpPr txBox="1">
            <a:spLocks/>
          </p:cNvSpPr>
          <p:nvPr/>
        </p:nvSpPr>
        <p:spPr>
          <a:xfrm>
            <a:off x="1249680" y="667871"/>
            <a:ext cx="8839200" cy="5135563"/>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mtClean="0"/>
              <a:t>Final result after publishing it</a:t>
            </a:r>
            <a:endParaRPr lang="en-US" dirty="0"/>
          </a:p>
        </p:txBody>
      </p:sp>
      <p:grpSp>
        <p:nvGrpSpPr>
          <p:cNvPr id="4" name="Group 3"/>
          <p:cNvGrpSpPr/>
          <p:nvPr/>
        </p:nvGrpSpPr>
        <p:grpSpPr>
          <a:xfrm>
            <a:off x="1249680" y="1638793"/>
            <a:ext cx="4244708" cy="2049958"/>
            <a:chOff x="152400" y="1508423"/>
            <a:chExt cx="4244708" cy="204995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508423"/>
              <a:ext cx="4244708" cy="2049958"/>
            </a:xfrm>
            <a:prstGeom prst="rect">
              <a:avLst/>
            </a:prstGeom>
            <a:effectLst>
              <a:outerShdw blurRad="50800" dist="38100" dir="2700000" algn="tl" rotWithShape="0">
                <a:prstClr val="black">
                  <a:alpha val="40000"/>
                </a:prstClr>
              </a:outerShdw>
            </a:effectLst>
          </p:spPr>
        </p:pic>
        <p:sp>
          <p:nvSpPr>
            <p:cNvPr id="6" name="Rectangle 5"/>
            <p:cNvSpPr/>
            <p:nvPr/>
          </p:nvSpPr>
          <p:spPr>
            <a:xfrm>
              <a:off x="1460963" y="2303047"/>
              <a:ext cx="2864852" cy="308268"/>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 name="Group 6"/>
          <p:cNvGrpSpPr/>
          <p:nvPr/>
        </p:nvGrpSpPr>
        <p:grpSpPr>
          <a:xfrm>
            <a:off x="6256028" y="1185694"/>
            <a:ext cx="4244708" cy="2049958"/>
            <a:chOff x="4676554" y="1508423"/>
            <a:chExt cx="4244708" cy="2049958"/>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554" y="1508423"/>
              <a:ext cx="4244708" cy="2049958"/>
            </a:xfrm>
            <a:prstGeom prst="rect">
              <a:avLst/>
            </a:prstGeom>
            <a:effectLst>
              <a:outerShdw blurRad="50800" dist="38100" dir="2700000" algn="tl" rotWithShape="0">
                <a:prstClr val="black">
                  <a:alpha val="40000"/>
                </a:prstClr>
              </a:outerShdw>
            </a:effectLst>
          </p:spPr>
        </p:pic>
        <p:sp>
          <p:nvSpPr>
            <p:cNvPr id="9" name="Rectangle 8"/>
            <p:cNvSpPr/>
            <p:nvPr/>
          </p:nvSpPr>
          <p:spPr>
            <a:xfrm>
              <a:off x="5964383" y="2260889"/>
              <a:ext cx="2864852" cy="308268"/>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 name="Group 9"/>
          <p:cNvGrpSpPr/>
          <p:nvPr/>
        </p:nvGrpSpPr>
        <p:grpSpPr>
          <a:xfrm>
            <a:off x="2046966" y="4483375"/>
            <a:ext cx="2895851" cy="1150720"/>
            <a:chOff x="826828" y="3897421"/>
            <a:chExt cx="2895851" cy="1150720"/>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828" y="3897421"/>
              <a:ext cx="2895851" cy="1150720"/>
            </a:xfrm>
            <a:prstGeom prst="rect">
              <a:avLst/>
            </a:prstGeom>
            <a:effectLst>
              <a:outerShdw blurRad="50800" dist="38100" dir="2700000" algn="tl" rotWithShape="0">
                <a:prstClr val="black">
                  <a:alpha val="40000"/>
                </a:prstClr>
              </a:outerShdw>
            </a:effectLst>
          </p:spPr>
        </p:pic>
        <p:sp>
          <p:nvSpPr>
            <p:cNvPr id="12" name="Rectangle 11"/>
            <p:cNvSpPr/>
            <p:nvPr/>
          </p:nvSpPr>
          <p:spPr>
            <a:xfrm>
              <a:off x="857827" y="4726237"/>
              <a:ext cx="2864852" cy="308268"/>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3" name="Group 12"/>
          <p:cNvGrpSpPr/>
          <p:nvPr/>
        </p:nvGrpSpPr>
        <p:grpSpPr>
          <a:xfrm>
            <a:off x="6804669" y="3408599"/>
            <a:ext cx="2781541" cy="2781541"/>
            <a:chOff x="5408137" y="3897421"/>
            <a:chExt cx="2781541" cy="2781541"/>
          </a:xfrm>
        </p:grpSpPr>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8137" y="3897421"/>
              <a:ext cx="2781541" cy="2781541"/>
            </a:xfrm>
            <a:prstGeom prst="rect">
              <a:avLst/>
            </a:prstGeom>
            <a:effectLst>
              <a:outerShdw blurRad="50800" dist="38100" dir="2700000" algn="tl" rotWithShape="0">
                <a:prstClr val="black">
                  <a:alpha val="40000"/>
                </a:prstClr>
              </a:outerShdw>
            </a:effectLst>
          </p:spPr>
        </p:pic>
        <p:sp>
          <p:nvSpPr>
            <p:cNvPr id="15" name="Rectangle 14"/>
            <p:cNvSpPr/>
            <p:nvPr/>
          </p:nvSpPr>
          <p:spPr>
            <a:xfrm>
              <a:off x="5408137" y="4714568"/>
              <a:ext cx="2722403" cy="1929417"/>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9"/>
          <p:cNvSpPr txBox="1"/>
          <p:nvPr/>
        </p:nvSpPr>
        <p:spPr>
          <a:xfrm>
            <a:off x="6256028" y="627497"/>
            <a:ext cx="4103077" cy="523220"/>
          </a:xfrm>
          <a:prstGeom prst="rect">
            <a:avLst/>
          </a:prstGeom>
          <a:solidFill>
            <a:srgbClr val="C5007B"/>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400" dirty="0"/>
              <a:t>Form builder: "Associated country" is now displayed</a:t>
            </a:r>
          </a:p>
        </p:txBody>
      </p:sp>
      <p:sp>
        <p:nvSpPr>
          <p:cNvPr id="17" name="ZoneTexte 9"/>
          <p:cNvSpPr txBox="1"/>
          <p:nvPr/>
        </p:nvSpPr>
        <p:spPr>
          <a:xfrm>
            <a:off x="1789091" y="1355425"/>
            <a:ext cx="2970847" cy="307777"/>
          </a:xfrm>
          <a:prstGeom prst="rect">
            <a:avLst/>
          </a:prstGeom>
          <a:solidFill>
            <a:srgbClr val="C5007B"/>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400" dirty="0"/>
              <a:t>Original: no "Associated country"</a:t>
            </a:r>
          </a:p>
        </p:txBody>
      </p:sp>
    </p:spTree>
    <p:extLst>
      <p:ext uri="{BB962C8B-B14F-4D97-AF65-F5344CB8AC3E}">
        <p14:creationId xmlns:p14="http://schemas.microsoft.com/office/powerpoint/2010/main" val="34545615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79061" y="0"/>
            <a:ext cx="2930360" cy="584775"/>
          </a:xfrm>
          <a:prstGeom prst="rect">
            <a:avLst/>
          </a:prstGeom>
        </p:spPr>
        <p:txBody>
          <a:bodyPr wrap="square">
            <a:spAutoFit/>
          </a:bodyPr>
          <a:lstStyle/>
          <a:p>
            <a:r>
              <a:rPr lang="en-US" sz="3200" dirty="0">
                <a:solidFill>
                  <a:srgbClr val="C00000"/>
                </a:solidFill>
              </a:rPr>
              <a:t>Status reports </a:t>
            </a:r>
          </a:p>
        </p:txBody>
      </p:sp>
      <p:sp>
        <p:nvSpPr>
          <p:cNvPr id="3" name="Rectangle 2"/>
          <p:cNvSpPr/>
          <p:nvPr/>
        </p:nvSpPr>
        <p:spPr>
          <a:xfrm>
            <a:off x="1269525" y="662499"/>
            <a:ext cx="1465466" cy="523220"/>
          </a:xfrm>
          <a:prstGeom prst="rect">
            <a:avLst/>
          </a:prstGeom>
        </p:spPr>
        <p:txBody>
          <a:bodyPr wrap="none">
            <a:spAutoFit/>
          </a:bodyPr>
          <a:lstStyle/>
          <a:p>
            <a:r>
              <a:rPr lang="en-US" sz="2800" b="1" dirty="0">
                <a:solidFill>
                  <a:schemeClr val="tx2"/>
                </a:solidFill>
              </a:rPr>
              <a:t>Scenario</a:t>
            </a:r>
            <a:endParaRPr lang="en-US" sz="2800" dirty="0"/>
          </a:p>
        </p:txBody>
      </p:sp>
      <p:sp>
        <p:nvSpPr>
          <p:cNvPr id="4" name="Rectangle: Rounded Corners 2"/>
          <p:cNvSpPr/>
          <p:nvPr/>
        </p:nvSpPr>
        <p:spPr>
          <a:xfrm>
            <a:off x="1373393" y="1346573"/>
            <a:ext cx="9556376" cy="95556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50000"/>
                  </a:schemeClr>
                </a:solidFill>
              </a:rPr>
              <a:t>We need a universal method of defining the status on different projects that can be changed by different users. Can we have meaningful symbols to along with this status information as well?</a:t>
            </a:r>
          </a:p>
        </p:txBody>
      </p:sp>
      <p:sp>
        <p:nvSpPr>
          <p:cNvPr id="5" name="Rectangle 4"/>
          <p:cNvSpPr/>
          <p:nvPr/>
        </p:nvSpPr>
        <p:spPr>
          <a:xfrm>
            <a:off x="1346054" y="2540714"/>
            <a:ext cx="1402243" cy="523220"/>
          </a:xfrm>
          <a:prstGeom prst="rect">
            <a:avLst/>
          </a:prstGeom>
        </p:spPr>
        <p:txBody>
          <a:bodyPr wrap="none">
            <a:spAutoFit/>
          </a:bodyPr>
          <a:lstStyle/>
          <a:p>
            <a:r>
              <a:rPr lang="en-US" sz="2800" b="1" dirty="0">
                <a:solidFill>
                  <a:schemeClr val="tx2"/>
                </a:solidFill>
              </a:rPr>
              <a:t>Analysis</a:t>
            </a:r>
          </a:p>
        </p:txBody>
      </p:sp>
      <p:sp>
        <p:nvSpPr>
          <p:cNvPr id="6" name="Rectangle: Rounded Corners 12"/>
          <p:cNvSpPr/>
          <p:nvPr/>
        </p:nvSpPr>
        <p:spPr>
          <a:xfrm>
            <a:off x="1346053" y="3063934"/>
            <a:ext cx="9583715"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dirty="0">
                <a:solidFill>
                  <a:schemeClr val="bg2">
                    <a:lumMod val="50000"/>
                  </a:schemeClr>
                </a:solidFill>
              </a:rPr>
              <a:t>It is possible to define some common report values on projects. Those report statuses allow users to share a common list of statuses on their projects.</a:t>
            </a:r>
          </a:p>
          <a:p>
            <a:endParaRPr lang="en-GB" dirty="0">
              <a:solidFill>
                <a:schemeClr val="bg2">
                  <a:lumMod val="50000"/>
                </a:schemeClr>
              </a:solidFill>
            </a:endParaRPr>
          </a:p>
          <a:p>
            <a:endParaRPr lang="en-GB" dirty="0">
              <a:solidFill>
                <a:schemeClr val="bg2">
                  <a:lumMod val="50000"/>
                </a:schemeClr>
              </a:solidFill>
            </a:endParaRPr>
          </a:p>
          <a:p>
            <a:r>
              <a:rPr lang="en-GB" b="1" dirty="0">
                <a:solidFill>
                  <a:schemeClr val="bg2">
                    <a:lumMod val="50000"/>
                  </a:schemeClr>
                </a:solidFill>
              </a:rPr>
              <a:t>How to break down the situation: </a:t>
            </a:r>
            <a:r>
              <a:rPr lang="en-GB" dirty="0">
                <a:solidFill>
                  <a:schemeClr val="bg2">
                    <a:lumMod val="50000"/>
                  </a:schemeClr>
                </a:solidFill>
              </a:rPr>
              <a:t/>
            </a:r>
            <a:br>
              <a:rPr lang="en-GB" dirty="0">
                <a:solidFill>
                  <a:schemeClr val="bg2">
                    <a:lumMod val="50000"/>
                  </a:schemeClr>
                </a:solidFill>
              </a:rPr>
            </a:br>
            <a:r>
              <a:rPr lang="en-GB" dirty="0">
                <a:solidFill>
                  <a:schemeClr val="bg2">
                    <a:lumMod val="50000"/>
                  </a:schemeClr>
                </a:solidFill>
              </a:rPr>
              <a:t> 	1. Create a status report </a:t>
            </a:r>
            <a:r>
              <a:rPr lang="en-GB" dirty="0" smtClean="0">
                <a:solidFill>
                  <a:schemeClr val="bg2">
                    <a:lumMod val="50000"/>
                  </a:schemeClr>
                </a:solidFill>
              </a:rPr>
              <a:t>s</a:t>
            </a:r>
            <a:endParaRPr lang="en-GB" dirty="0">
              <a:solidFill>
                <a:schemeClr val="bg2">
                  <a:lumMod val="50000"/>
                </a:schemeClr>
              </a:solidFill>
            </a:endParaRPr>
          </a:p>
          <a:p>
            <a:r>
              <a:rPr lang="en-GB" dirty="0">
                <a:solidFill>
                  <a:schemeClr val="bg2">
                    <a:lumMod val="50000"/>
                  </a:schemeClr>
                </a:solidFill>
              </a:rPr>
              <a:t>	2. Create a corresponding status report label to use on Walls.</a:t>
            </a:r>
          </a:p>
          <a:p>
            <a:r>
              <a:rPr lang="en-GB" dirty="0">
                <a:solidFill>
                  <a:schemeClr val="bg2">
                    <a:lumMod val="50000"/>
                  </a:schemeClr>
                </a:solidFill>
              </a:rPr>
              <a:t>	3. Select images or documents to link on these reports.</a:t>
            </a:r>
          </a:p>
          <a:p>
            <a:r>
              <a:rPr lang="en-GB" dirty="0">
                <a:solidFill>
                  <a:schemeClr val="accent4"/>
                </a:solidFill>
              </a:rPr>
              <a:t>	</a:t>
            </a:r>
          </a:p>
        </p:txBody>
      </p:sp>
    </p:spTree>
    <p:extLst>
      <p:ext uri="{BB962C8B-B14F-4D97-AF65-F5344CB8AC3E}">
        <p14:creationId xmlns:p14="http://schemas.microsoft.com/office/powerpoint/2010/main" val="10551202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33260" y="0"/>
            <a:ext cx="5951116" cy="584775"/>
          </a:xfrm>
          <a:prstGeom prst="rect">
            <a:avLst/>
          </a:prstGeom>
        </p:spPr>
        <p:txBody>
          <a:bodyPr wrap="none">
            <a:spAutoFit/>
          </a:bodyPr>
          <a:lstStyle/>
          <a:p>
            <a:r>
              <a:rPr lang="en-US" sz="3200" dirty="0">
                <a:solidFill>
                  <a:srgbClr val="C00000"/>
                </a:solidFill>
              </a:rPr>
              <a:t>Creating Status Reports and Labels</a:t>
            </a:r>
          </a:p>
        </p:txBody>
      </p:sp>
      <p:sp>
        <p:nvSpPr>
          <p:cNvPr id="3" name="ZoneTexte 5"/>
          <p:cNvSpPr txBox="1"/>
          <p:nvPr/>
        </p:nvSpPr>
        <p:spPr>
          <a:xfrm>
            <a:off x="1349492" y="584775"/>
            <a:ext cx="4162200" cy="5324535"/>
          </a:xfrm>
          <a:prstGeom prst="rect">
            <a:avLst/>
          </a:prstGeom>
          <a:noFill/>
        </p:spPr>
        <p:txBody>
          <a:bodyPr wrap="square" rtlCol="0">
            <a:spAutoFit/>
          </a:bodyPr>
          <a:lstStyle/>
          <a:p>
            <a:pPr marL="342900" indent="-342900">
              <a:buFont typeface="Arial" panose="020B0604020202020204" pitchFamily="34" charset="0"/>
              <a:buChar char="•"/>
            </a:pPr>
            <a:r>
              <a:rPr lang="en-US" sz="2000" dirty="0"/>
              <a:t>To create a status report:</a:t>
            </a:r>
          </a:p>
          <a:p>
            <a:pPr marL="342900" indent="-342900">
              <a:buFont typeface="Arial" panose="020B0604020202020204" pitchFamily="34" charset="0"/>
              <a:buChar char="•"/>
            </a:pPr>
            <a:r>
              <a:rPr lang="en-US" sz="2000" dirty="0"/>
              <a:t>Open the </a:t>
            </a:r>
            <a:r>
              <a:rPr lang="en-US" sz="2000" b="1" dirty="0"/>
              <a:t>Administration</a:t>
            </a:r>
            <a:r>
              <a:rPr lang="en-US" sz="2000" dirty="0"/>
              <a:t> module.</a:t>
            </a:r>
          </a:p>
          <a:p>
            <a:pPr marL="342900" indent="-342900">
              <a:buFont typeface="Arial" panose="020B0604020202020204" pitchFamily="34" charset="0"/>
              <a:buChar char="•"/>
            </a:pPr>
            <a:r>
              <a:rPr lang="en-US" sz="2000" dirty="0"/>
              <a:t>Add the </a:t>
            </a:r>
            <a:r>
              <a:rPr lang="en-US" sz="2000" b="1" dirty="0"/>
              <a:t>Data</a:t>
            </a:r>
            <a:r>
              <a:rPr lang="en-US" sz="2000" dirty="0"/>
              <a:t> page.</a:t>
            </a:r>
          </a:p>
          <a:p>
            <a:pPr marL="342900" indent="-342900">
              <a:buFont typeface="Arial" panose="020B0604020202020204" pitchFamily="34" charset="0"/>
              <a:buChar char="•"/>
            </a:pPr>
            <a:r>
              <a:rPr lang="en-US" sz="2000" dirty="0"/>
              <a:t>In the </a:t>
            </a:r>
            <a:r>
              <a:rPr lang="en-US" sz="2000" b="1" dirty="0"/>
              <a:t>Object type </a:t>
            </a:r>
            <a:r>
              <a:rPr lang="en-US" sz="2000" dirty="0"/>
              <a:t>field, select </a:t>
            </a:r>
            <a:r>
              <a:rPr lang="en-US" sz="2000" b="1" dirty="0"/>
              <a:t>Status report</a:t>
            </a:r>
            <a:r>
              <a:rPr lang="en-US" sz="2000" dirty="0"/>
              <a:t>.</a:t>
            </a:r>
          </a:p>
          <a:p>
            <a:pPr marL="342900" indent="-342900">
              <a:buFont typeface="Arial" panose="020B0604020202020204" pitchFamily="34" charset="0"/>
              <a:buChar char="•"/>
            </a:pPr>
            <a:r>
              <a:rPr lang="en-US" sz="2000" dirty="0"/>
              <a:t>Click the </a:t>
            </a:r>
            <a:r>
              <a:rPr lang="en-US" sz="2000" b="1" dirty="0"/>
              <a:t>New </a:t>
            </a:r>
            <a:r>
              <a:rPr lang="en-US" sz="2000" dirty="0"/>
              <a:t>button. The </a:t>
            </a:r>
            <a:r>
              <a:rPr lang="en-US" sz="2000" b="1" dirty="0"/>
              <a:t>Status report</a:t>
            </a:r>
            <a:r>
              <a:rPr lang="en-US" sz="2000" dirty="0"/>
              <a:t> dialog is displayed. </a:t>
            </a:r>
          </a:p>
          <a:p>
            <a:pPr marL="342900" indent="-342900">
              <a:buFont typeface="Arial" panose="020B0604020202020204" pitchFamily="34" charset="0"/>
              <a:buChar char="•"/>
            </a:pPr>
            <a:r>
              <a:rPr lang="en-US" sz="2000" dirty="0"/>
              <a:t>Enter the identification of the status report.</a:t>
            </a:r>
          </a:p>
          <a:p>
            <a:pPr lvl="1"/>
            <a:endParaRPr lang="en-US" sz="2000" dirty="0"/>
          </a:p>
          <a:p>
            <a:pPr lvl="1"/>
            <a:r>
              <a:rPr lang="en-US" sz="2000" dirty="0"/>
              <a:t>Note: In the Filter box, if you enter  $CURRENT_PAGE_OBJECT_ID=ID, this status report is created only from the user wall.</a:t>
            </a:r>
          </a:p>
        </p:txBody>
      </p:sp>
      <p:pic>
        <p:nvPicPr>
          <p:cNvPr id="4" name="Picture 3"/>
          <p:cNvPicPr>
            <a:picLocks noChangeAspect="1"/>
          </p:cNvPicPr>
          <p:nvPr/>
        </p:nvPicPr>
        <p:blipFill>
          <a:blip r:embed="rId2"/>
          <a:stretch>
            <a:fillRect/>
          </a:stretch>
        </p:blipFill>
        <p:spPr>
          <a:xfrm>
            <a:off x="5727924" y="584775"/>
            <a:ext cx="4562165" cy="1068809"/>
          </a:xfrm>
          <a:prstGeom prst="rect">
            <a:avLst/>
          </a:prstGeom>
        </p:spPr>
      </p:pic>
      <p:pic>
        <p:nvPicPr>
          <p:cNvPr id="5" name="Picture 4"/>
          <p:cNvPicPr>
            <a:picLocks noChangeAspect="1"/>
          </p:cNvPicPr>
          <p:nvPr/>
        </p:nvPicPr>
        <p:blipFill rotWithShape="1">
          <a:blip r:embed="rId3"/>
          <a:srcRect l="-185" t="182" r="185" b="50548"/>
          <a:stretch/>
        </p:blipFill>
        <p:spPr>
          <a:xfrm>
            <a:off x="5727924" y="2633149"/>
            <a:ext cx="4663846" cy="2325471"/>
          </a:xfrm>
          <a:prstGeom prst="rect">
            <a:avLst/>
          </a:prstGeom>
        </p:spPr>
      </p:pic>
      <p:sp>
        <p:nvSpPr>
          <p:cNvPr id="6" name="Rectangle 5"/>
          <p:cNvSpPr/>
          <p:nvPr/>
        </p:nvSpPr>
        <p:spPr>
          <a:xfrm>
            <a:off x="6985436" y="1169550"/>
            <a:ext cx="381000" cy="2419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059847" y="1170320"/>
            <a:ext cx="1143000" cy="24195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onnecteur en angle 9"/>
          <p:cNvCxnSpPr/>
          <p:nvPr/>
        </p:nvCxnSpPr>
        <p:spPr>
          <a:xfrm rot="16200000" flipH="1">
            <a:off x="6746835" y="1840607"/>
            <a:ext cx="1916213" cy="1058008"/>
          </a:xfrm>
          <a:prstGeom prst="bentConnector3">
            <a:avLst>
              <a:gd name="adj1" fmla="val 50000"/>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475484" y="3247042"/>
            <a:ext cx="3516923" cy="63519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0489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7364" y="0"/>
            <a:ext cx="4141711" cy="584775"/>
          </a:xfrm>
          <a:prstGeom prst="rect">
            <a:avLst/>
          </a:prstGeom>
        </p:spPr>
        <p:txBody>
          <a:bodyPr wrap="none">
            <a:spAutoFit/>
          </a:bodyPr>
          <a:lstStyle/>
          <a:p>
            <a:r>
              <a:rPr lang="en-US" sz="3200" dirty="0">
                <a:solidFill>
                  <a:srgbClr val="C00000"/>
                </a:solidFill>
              </a:rPr>
              <a:t> Displaying Status Trend</a:t>
            </a:r>
          </a:p>
        </p:txBody>
      </p:sp>
      <p:sp>
        <p:nvSpPr>
          <p:cNvPr id="3" name="ZoneTexte 7"/>
          <p:cNvSpPr txBox="1"/>
          <p:nvPr/>
        </p:nvSpPr>
        <p:spPr>
          <a:xfrm>
            <a:off x="1198885" y="584775"/>
            <a:ext cx="8533200"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t>The status report displayed on the </a:t>
            </a:r>
            <a:r>
              <a:rPr lang="en-US" sz="2000" b="1" dirty="0"/>
              <a:t>User wall</a:t>
            </a:r>
            <a:r>
              <a:rPr lang="en-US" sz="2000" dirty="0"/>
              <a:t>. </a:t>
            </a:r>
          </a:p>
        </p:txBody>
      </p:sp>
      <p:pic>
        <p:nvPicPr>
          <p:cNvPr id="4" name="Picture 3">
            <a:extLst>
              <a:ext uri="{FF2B5EF4-FFF2-40B4-BE49-F238E27FC236}">
                <a16:creationId xmlns="" xmlns:a16="http://schemas.microsoft.com/office/drawing/2014/main" id="{45E54663-4839-4350-8CBE-B0A3B481BB95}"/>
              </a:ext>
            </a:extLst>
          </p:cNvPr>
          <p:cNvPicPr>
            <a:picLocks noChangeAspect="1"/>
          </p:cNvPicPr>
          <p:nvPr/>
        </p:nvPicPr>
        <p:blipFill>
          <a:blip r:embed="rId2"/>
          <a:stretch>
            <a:fillRect/>
          </a:stretch>
        </p:blipFill>
        <p:spPr>
          <a:xfrm>
            <a:off x="1281259" y="1169550"/>
            <a:ext cx="8368451" cy="1711685"/>
          </a:xfrm>
          <a:prstGeom prst="rect">
            <a:avLst/>
          </a:prstGeom>
        </p:spPr>
      </p:pic>
      <p:pic>
        <p:nvPicPr>
          <p:cNvPr id="5" name="Picture 4">
            <a:extLst>
              <a:ext uri="{FF2B5EF4-FFF2-40B4-BE49-F238E27FC236}">
                <a16:creationId xmlns="" xmlns:a16="http://schemas.microsoft.com/office/drawing/2014/main" id="{9CE0E20D-096E-4C8A-96C4-BF4FFB815F7C}"/>
              </a:ext>
            </a:extLst>
          </p:cNvPr>
          <p:cNvPicPr>
            <a:picLocks noChangeAspect="1"/>
          </p:cNvPicPr>
          <p:nvPr/>
        </p:nvPicPr>
        <p:blipFill>
          <a:blip r:embed="rId3"/>
          <a:stretch>
            <a:fillRect/>
          </a:stretch>
        </p:blipFill>
        <p:spPr>
          <a:xfrm>
            <a:off x="1281259" y="3065900"/>
            <a:ext cx="8278761" cy="2737728"/>
          </a:xfrm>
          <a:prstGeom prst="rect">
            <a:avLst/>
          </a:prstGeom>
        </p:spPr>
      </p:pic>
    </p:spTree>
    <p:extLst>
      <p:ext uri="{BB962C8B-B14F-4D97-AF65-F5344CB8AC3E}">
        <p14:creationId xmlns:p14="http://schemas.microsoft.com/office/powerpoint/2010/main" val="15267357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9747" y="150331"/>
            <a:ext cx="1523943" cy="584775"/>
          </a:xfrm>
          <a:prstGeom prst="rect">
            <a:avLst/>
          </a:prstGeom>
        </p:spPr>
        <p:txBody>
          <a:bodyPr wrap="none">
            <a:spAutoFit/>
          </a:bodyPr>
          <a:lstStyle/>
          <a:p>
            <a:r>
              <a:rPr lang="en-US" sz="3200" dirty="0">
                <a:solidFill>
                  <a:srgbClr val="C00000"/>
                </a:solidFill>
              </a:rPr>
              <a:t>Exercise</a:t>
            </a:r>
          </a:p>
        </p:txBody>
      </p:sp>
      <p:sp>
        <p:nvSpPr>
          <p:cNvPr id="3" name="ZoneTexte 4"/>
          <p:cNvSpPr txBox="1"/>
          <p:nvPr/>
        </p:nvSpPr>
        <p:spPr>
          <a:xfrm>
            <a:off x="1549747" y="735106"/>
            <a:ext cx="9444567" cy="34778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000" dirty="0"/>
              <a:t>Create a new project status:</a:t>
            </a:r>
          </a:p>
          <a:p>
            <a:endParaRPr lang="en-US" sz="2000" dirty="0"/>
          </a:p>
          <a:p>
            <a:r>
              <a:rPr lang="en-US" sz="2000" dirty="0"/>
              <a:t>Name = XX_PROJECT_STATUS</a:t>
            </a:r>
          </a:p>
          <a:p>
            <a:r>
              <a:rPr lang="en-US" sz="2000" dirty="0"/>
              <a:t>Description = XX Project status</a:t>
            </a:r>
          </a:p>
          <a:p>
            <a:r>
              <a:rPr lang="en-US" sz="2000" dirty="0"/>
              <a:t>Generate the project fields</a:t>
            </a:r>
          </a:p>
          <a:p>
            <a:r>
              <a:rPr lang="en-US" sz="2000" dirty="0"/>
              <a:t>Labels are: Green, Yellow, Red</a:t>
            </a:r>
          </a:p>
          <a:p>
            <a:endParaRPr lang="en-US" sz="2000" dirty="0"/>
          </a:p>
          <a:p>
            <a:r>
              <a:rPr lang="en-US" sz="2000" dirty="0"/>
              <a:t>Verify you can post a new status on your project wall.</a:t>
            </a:r>
          </a:p>
          <a:p>
            <a:r>
              <a:rPr lang="en-US" sz="2000" dirty="0"/>
              <a:t>Verify the status fields for the project are set according to the status you created</a:t>
            </a:r>
          </a:p>
          <a:p>
            <a:endParaRPr lang="en-US" sz="2000" dirty="0"/>
          </a:p>
          <a:p>
            <a:r>
              <a:rPr lang="en-US" sz="2000" dirty="0"/>
              <a:t>Verify that the trend indicator works </a:t>
            </a:r>
          </a:p>
        </p:txBody>
      </p:sp>
    </p:spTree>
    <p:extLst>
      <p:ext uri="{BB962C8B-B14F-4D97-AF65-F5344CB8AC3E}">
        <p14:creationId xmlns:p14="http://schemas.microsoft.com/office/powerpoint/2010/main" val="10152265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2096" y="0"/>
            <a:ext cx="2055371" cy="584775"/>
          </a:xfrm>
          <a:prstGeom prst="rect">
            <a:avLst/>
          </a:prstGeom>
        </p:spPr>
        <p:txBody>
          <a:bodyPr wrap="none">
            <a:spAutoFit/>
          </a:bodyPr>
          <a:lstStyle/>
          <a:p>
            <a:r>
              <a:rPr lang="en-US" sz="3200" dirty="0" smtClean="0">
                <a:solidFill>
                  <a:srgbClr val="C00000"/>
                </a:solidFill>
              </a:rPr>
              <a:t>Workflows </a:t>
            </a:r>
            <a:endParaRPr lang="en-US" sz="3200" dirty="0">
              <a:solidFill>
                <a:srgbClr val="C00000"/>
              </a:solidFill>
            </a:endParaRPr>
          </a:p>
        </p:txBody>
      </p:sp>
      <p:sp>
        <p:nvSpPr>
          <p:cNvPr id="3" name="Rectangle 2"/>
          <p:cNvSpPr/>
          <p:nvPr/>
        </p:nvSpPr>
        <p:spPr>
          <a:xfrm>
            <a:off x="1147482" y="523220"/>
            <a:ext cx="1465466" cy="523220"/>
          </a:xfrm>
          <a:prstGeom prst="rect">
            <a:avLst/>
          </a:prstGeom>
        </p:spPr>
        <p:txBody>
          <a:bodyPr wrap="none">
            <a:spAutoFit/>
          </a:bodyPr>
          <a:lstStyle/>
          <a:p>
            <a:r>
              <a:rPr lang="en-US" sz="2800" b="1" dirty="0">
                <a:solidFill>
                  <a:schemeClr val="tx2"/>
                </a:solidFill>
              </a:rPr>
              <a:t>Scenario</a:t>
            </a:r>
            <a:endParaRPr lang="en-US" sz="2800" dirty="0"/>
          </a:p>
        </p:txBody>
      </p:sp>
      <p:sp>
        <p:nvSpPr>
          <p:cNvPr id="4" name="Rectangle: Rounded Corners 2"/>
          <p:cNvSpPr/>
          <p:nvPr/>
        </p:nvSpPr>
        <p:spPr>
          <a:xfrm>
            <a:off x="1147482" y="1169550"/>
            <a:ext cx="10567595"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mtClean="0">
                <a:solidFill>
                  <a:schemeClr val="accent1"/>
                </a:solidFill>
              </a:rPr>
              <a:t>Simple workflows allow you to quickly set up a process in which different responsible parties can be assigned to each step.</a:t>
            </a:r>
            <a:endParaRPr lang="en-US" dirty="0">
              <a:solidFill>
                <a:schemeClr val="accent1"/>
              </a:solidFill>
            </a:endParaRPr>
          </a:p>
        </p:txBody>
      </p:sp>
      <p:sp>
        <p:nvSpPr>
          <p:cNvPr id="5" name="Rectangle 4"/>
          <p:cNvSpPr/>
          <p:nvPr/>
        </p:nvSpPr>
        <p:spPr>
          <a:xfrm>
            <a:off x="1147482" y="2597325"/>
            <a:ext cx="1402243" cy="523220"/>
          </a:xfrm>
          <a:prstGeom prst="rect">
            <a:avLst/>
          </a:prstGeom>
        </p:spPr>
        <p:txBody>
          <a:bodyPr wrap="none">
            <a:spAutoFit/>
          </a:bodyPr>
          <a:lstStyle/>
          <a:p>
            <a:r>
              <a:rPr lang="en-US" sz="2800" b="1" dirty="0">
                <a:solidFill>
                  <a:schemeClr val="tx2"/>
                </a:solidFill>
              </a:rPr>
              <a:t>Analysis</a:t>
            </a:r>
          </a:p>
        </p:txBody>
      </p:sp>
      <p:sp>
        <p:nvSpPr>
          <p:cNvPr id="6" name="Rectangle: Rounded Corners 12"/>
          <p:cNvSpPr/>
          <p:nvPr/>
        </p:nvSpPr>
        <p:spPr>
          <a:xfrm>
            <a:off x="1147481" y="3120545"/>
            <a:ext cx="10567595" cy="292525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b="1" dirty="0">
                <a:solidFill>
                  <a:srgbClr val="C00000"/>
                </a:solidFill>
              </a:rPr>
              <a:t>Simple</a:t>
            </a:r>
            <a:r>
              <a:rPr lang="en-US" dirty="0">
                <a:solidFill>
                  <a:srgbClr val="C00000"/>
                </a:solidFill>
              </a:rPr>
              <a:t> </a:t>
            </a:r>
            <a:r>
              <a:rPr lang="en-US" b="1" dirty="0">
                <a:solidFill>
                  <a:srgbClr val="C00000"/>
                </a:solidFill>
              </a:rPr>
              <a:t>workflows</a:t>
            </a:r>
            <a:r>
              <a:rPr lang="en-US" dirty="0">
                <a:solidFill>
                  <a:srgbClr val="C00000"/>
                </a:solidFill>
              </a:rPr>
              <a:t> </a:t>
            </a:r>
            <a:r>
              <a:rPr lang="en-US" dirty="0">
                <a:solidFill>
                  <a:schemeClr val="tx1">
                    <a:lumMod val="50000"/>
                  </a:schemeClr>
                </a:solidFill>
              </a:rPr>
              <a:t>allow you to quickly set up a process in which different responsible parties can be assigned to each step.</a:t>
            </a:r>
          </a:p>
          <a:p>
            <a:endParaRPr lang="en-GB" dirty="0">
              <a:solidFill>
                <a:schemeClr val="tx1">
                  <a:lumMod val="50000"/>
                </a:schemeClr>
              </a:solidFill>
            </a:endParaRPr>
          </a:p>
          <a:p>
            <a:endParaRPr lang="en-GB" dirty="0">
              <a:solidFill>
                <a:schemeClr val="accent4"/>
              </a:solidFill>
            </a:endParaRPr>
          </a:p>
          <a:p>
            <a:r>
              <a:rPr lang="en-GB" b="1" dirty="0">
                <a:solidFill>
                  <a:schemeClr val="accent4"/>
                </a:solidFill>
              </a:rPr>
              <a:t>How to break down the situation: </a:t>
            </a:r>
            <a:r>
              <a:rPr lang="en-GB" dirty="0">
                <a:solidFill>
                  <a:schemeClr val="accent4"/>
                </a:solidFill>
              </a:rPr>
              <a:t/>
            </a:r>
            <a:br>
              <a:rPr lang="en-GB" dirty="0">
                <a:solidFill>
                  <a:schemeClr val="accent4"/>
                </a:solidFill>
              </a:rPr>
            </a:br>
            <a:r>
              <a:rPr lang="en-GB" dirty="0">
                <a:solidFill>
                  <a:schemeClr val="accent4"/>
                </a:solidFill>
              </a:rPr>
              <a:t> 	1. depends on the workflow!</a:t>
            </a:r>
          </a:p>
          <a:p>
            <a:r>
              <a:rPr lang="en-GB" dirty="0">
                <a:solidFill>
                  <a:schemeClr val="accent4"/>
                </a:solidFill>
              </a:rPr>
              <a:t>	</a:t>
            </a:r>
          </a:p>
        </p:txBody>
      </p:sp>
    </p:spTree>
    <p:extLst>
      <p:ext uri="{BB962C8B-B14F-4D97-AF65-F5344CB8AC3E}">
        <p14:creationId xmlns:p14="http://schemas.microsoft.com/office/powerpoint/2010/main" val="21046746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70075" y="0"/>
            <a:ext cx="4381520" cy="584775"/>
          </a:xfrm>
          <a:prstGeom prst="rect">
            <a:avLst/>
          </a:prstGeom>
        </p:spPr>
        <p:txBody>
          <a:bodyPr wrap="none">
            <a:spAutoFit/>
          </a:bodyPr>
          <a:lstStyle/>
          <a:p>
            <a:r>
              <a:rPr lang="en-US" sz="3200" dirty="0">
                <a:solidFill>
                  <a:srgbClr val="C00000"/>
                </a:solidFill>
              </a:rPr>
              <a:t>Workflow attribute sheet</a:t>
            </a:r>
          </a:p>
        </p:txBody>
      </p:sp>
      <p:sp>
        <p:nvSpPr>
          <p:cNvPr id="3" name="ZoneTexte 14"/>
          <p:cNvSpPr txBox="1"/>
          <p:nvPr/>
        </p:nvSpPr>
        <p:spPr>
          <a:xfrm>
            <a:off x="1484296" y="584775"/>
            <a:ext cx="5184576" cy="369332"/>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dirty="0"/>
              <a:t>Enter a </a:t>
            </a:r>
            <a:r>
              <a:rPr lang="en-US" b="1" dirty="0"/>
              <a:t>Name</a:t>
            </a:r>
            <a:r>
              <a:rPr lang="en-US" dirty="0"/>
              <a:t> and a </a:t>
            </a:r>
            <a:r>
              <a:rPr lang="en-US" b="1" dirty="0"/>
              <a:t>Description</a:t>
            </a:r>
            <a:r>
              <a:rPr lang="en-US" dirty="0"/>
              <a:t> for the workflow.</a:t>
            </a:r>
          </a:p>
        </p:txBody>
      </p:sp>
      <p:pic>
        <p:nvPicPr>
          <p:cNvPr id="7" name="Content Placeholder 6"/>
          <p:cNvPicPr>
            <a:picLocks noChangeAspect="1"/>
          </p:cNvPicPr>
          <p:nvPr/>
        </p:nvPicPr>
        <p:blipFill>
          <a:blip r:embed="rId2"/>
          <a:stretch>
            <a:fillRect/>
          </a:stretch>
        </p:blipFill>
        <p:spPr>
          <a:xfrm>
            <a:off x="1206649" y="1841539"/>
            <a:ext cx="8839200" cy="2946399"/>
          </a:xfrm>
          <a:prstGeom prst="rect">
            <a:avLst/>
          </a:prstGeom>
        </p:spPr>
      </p:pic>
      <p:sp>
        <p:nvSpPr>
          <p:cNvPr id="8" name="ZoneTexte 19"/>
          <p:cNvSpPr txBox="1"/>
          <p:nvPr/>
        </p:nvSpPr>
        <p:spPr>
          <a:xfrm>
            <a:off x="3084912" y="1315455"/>
            <a:ext cx="3583960" cy="1200329"/>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stStyle>
          <a:p>
            <a:r>
              <a:rPr lang="en-US" dirty="0"/>
              <a:t>By default newly created workflows are deactivated. </a:t>
            </a:r>
          </a:p>
          <a:p>
            <a:r>
              <a:rPr lang="en-US" dirty="0"/>
              <a:t>It is possible to activate them once they are built with all steps.</a:t>
            </a:r>
          </a:p>
        </p:txBody>
      </p:sp>
      <p:sp>
        <p:nvSpPr>
          <p:cNvPr id="9" name="ZoneTexte 26"/>
          <p:cNvSpPr txBox="1"/>
          <p:nvPr/>
        </p:nvSpPr>
        <p:spPr>
          <a:xfrm>
            <a:off x="7002697" y="1315454"/>
            <a:ext cx="3505276" cy="1200329"/>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stStyle>
          <a:p>
            <a:r>
              <a:rPr lang="en-US" dirty="0"/>
              <a:t>It is possible to enter a </a:t>
            </a:r>
            <a:r>
              <a:rPr lang="en-US" b="1" dirty="0"/>
              <a:t>Filter </a:t>
            </a:r>
            <a:r>
              <a:rPr lang="en-US" dirty="0"/>
              <a:t>so the workflow is available only on object types matching the filter condition. </a:t>
            </a:r>
          </a:p>
        </p:txBody>
      </p:sp>
      <p:sp>
        <p:nvSpPr>
          <p:cNvPr id="10" name="ZoneTexte 45"/>
          <p:cNvSpPr txBox="1"/>
          <p:nvPr/>
        </p:nvSpPr>
        <p:spPr>
          <a:xfrm>
            <a:off x="1206649" y="5144303"/>
            <a:ext cx="4334783" cy="116955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stStyle>
          <a:p>
            <a:r>
              <a:rPr lang="en-US" sz="1400" dirty="0"/>
              <a:t>It is possible to select a </a:t>
            </a:r>
            <a:r>
              <a:rPr lang="en-US" sz="1400" b="1" dirty="0"/>
              <a:t>Report. </a:t>
            </a:r>
          </a:p>
          <a:p>
            <a:r>
              <a:rPr lang="en-US" sz="1400" dirty="0"/>
              <a:t>The link available in the ‘Responsible’ and/or ‘Informed’ user e-mail or message will point at a popup with the report set and its corresponding actions.</a:t>
            </a:r>
            <a:endParaRPr lang="en-US" sz="1400" b="1" dirty="0"/>
          </a:p>
        </p:txBody>
      </p:sp>
      <p:sp>
        <p:nvSpPr>
          <p:cNvPr id="11" name="ZoneTexte 34"/>
          <p:cNvSpPr txBox="1"/>
          <p:nvPr/>
        </p:nvSpPr>
        <p:spPr>
          <a:xfrm>
            <a:off x="5653422" y="4876416"/>
            <a:ext cx="4166196" cy="1384995"/>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stStyle>
          <a:p>
            <a:r>
              <a:rPr lang="en-US" sz="1400" dirty="0"/>
              <a:t>The </a:t>
            </a:r>
            <a:r>
              <a:rPr lang="en-US" sz="1400" b="1" dirty="0"/>
              <a:t>Enter the workflow only once </a:t>
            </a:r>
            <a:r>
              <a:rPr lang="en-US" sz="1400" dirty="0"/>
              <a:t>option means that once last action has been executed then workflow will not be available anymore for the object.</a:t>
            </a:r>
          </a:p>
          <a:p>
            <a:r>
              <a:rPr lang="en-US" sz="1400" dirty="0"/>
              <a:t>If this option is unchecked then object will reenter the workflow endlessly. </a:t>
            </a:r>
          </a:p>
        </p:txBody>
      </p:sp>
      <p:sp>
        <p:nvSpPr>
          <p:cNvPr id="12" name="Rectangle 11"/>
          <p:cNvSpPr/>
          <p:nvPr/>
        </p:nvSpPr>
        <p:spPr>
          <a:xfrm>
            <a:off x="1370075" y="3850831"/>
            <a:ext cx="4160321" cy="457824"/>
          </a:xfrm>
          <a:prstGeom prst="rect">
            <a:avLst/>
          </a:prstGeom>
          <a:noFill/>
          <a:ln>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370075" y="4292494"/>
            <a:ext cx="4160769" cy="194343"/>
          </a:xfrm>
          <a:prstGeom prst="rect">
            <a:avLst/>
          </a:prstGeom>
          <a:noFill/>
          <a:ln>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381111" y="3579136"/>
            <a:ext cx="4160321" cy="193412"/>
          </a:xfrm>
          <a:prstGeom prst="rect">
            <a:avLst/>
          </a:prstGeom>
          <a:noFill/>
          <a:ln>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541432" y="3886331"/>
            <a:ext cx="4160321" cy="193412"/>
          </a:xfrm>
          <a:prstGeom prst="rect">
            <a:avLst/>
          </a:prstGeom>
          <a:noFill/>
          <a:ln>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541432" y="4085412"/>
            <a:ext cx="1591467" cy="207082"/>
          </a:xfrm>
          <a:prstGeom prst="rect">
            <a:avLst/>
          </a:prstGeom>
          <a:noFill/>
          <a:ln>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Elbow Connector 17"/>
          <p:cNvCxnSpPr>
            <a:stCxn id="8" idx="2"/>
            <a:endCxn id="14" idx="0"/>
          </p:cNvCxnSpPr>
          <p:nvPr/>
        </p:nvCxnSpPr>
        <p:spPr>
          <a:xfrm rot="5400000">
            <a:off x="3637406" y="2339650"/>
            <a:ext cx="1063352" cy="1415620"/>
          </a:xfrm>
          <a:prstGeom prst="bentConnector3">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9" idx="2"/>
          </p:cNvCxnSpPr>
          <p:nvPr/>
        </p:nvCxnSpPr>
        <p:spPr>
          <a:xfrm rot="5400000">
            <a:off x="7914281" y="2562161"/>
            <a:ext cx="887433" cy="794676"/>
          </a:xfrm>
          <a:prstGeom prst="bentConnector3">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0" idx="0"/>
          </p:cNvCxnSpPr>
          <p:nvPr/>
        </p:nvCxnSpPr>
        <p:spPr>
          <a:xfrm rot="16200000" flipV="1">
            <a:off x="2857862" y="4628123"/>
            <a:ext cx="657466" cy="374893"/>
          </a:xfrm>
          <a:prstGeom prst="bentConnector3">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2897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4858" y="0"/>
            <a:ext cx="3534365" cy="584775"/>
          </a:xfrm>
          <a:prstGeom prst="rect">
            <a:avLst/>
          </a:prstGeom>
        </p:spPr>
        <p:txBody>
          <a:bodyPr wrap="none">
            <a:spAutoFit/>
          </a:bodyPr>
          <a:lstStyle/>
          <a:p>
            <a:r>
              <a:rPr lang="en-US" sz="3200" dirty="0">
                <a:solidFill>
                  <a:srgbClr val="C00000"/>
                </a:solidFill>
              </a:rPr>
              <a:t>Build your workflow</a:t>
            </a:r>
          </a:p>
        </p:txBody>
      </p:sp>
      <p:sp>
        <p:nvSpPr>
          <p:cNvPr id="3" name="Rectangle 2"/>
          <p:cNvSpPr/>
          <p:nvPr/>
        </p:nvSpPr>
        <p:spPr>
          <a:xfrm>
            <a:off x="1274858" y="584775"/>
            <a:ext cx="2034531" cy="369332"/>
          </a:xfrm>
          <a:prstGeom prst="rect">
            <a:avLst/>
          </a:prstGeom>
        </p:spPr>
        <p:txBody>
          <a:bodyPr wrap="none">
            <a:spAutoFit/>
          </a:bodyPr>
          <a:lstStyle/>
          <a:p>
            <a:r>
              <a:rPr lang="en-US" dirty="0">
                <a:solidFill>
                  <a:schemeClr val="bg2">
                    <a:lumMod val="50000"/>
                  </a:schemeClr>
                </a:solidFill>
              </a:rPr>
              <a:t>Create the first step</a:t>
            </a:r>
            <a:endParaRPr lang="en-US" dirty="0">
              <a:solidFill>
                <a:schemeClr val="bg2">
                  <a:lumMod val="50000"/>
                </a:schemeClr>
              </a:solidFill>
            </a:endParaRPr>
          </a:p>
        </p:txBody>
      </p:sp>
      <p:pic>
        <p:nvPicPr>
          <p:cNvPr id="5" name="Picture 4"/>
          <p:cNvPicPr>
            <a:picLocks noChangeAspect="1"/>
          </p:cNvPicPr>
          <p:nvPr/>
        </p:nvPicPr>
        <p:blipFill>
          <a:blip r:embed="rId2"/>
          <a:stretch>
            <a:fillRect/>
          </a:stretch>
        </p:blipFill>
        <p:spPr>
          <a:xfrm>
            <a:off x="1274858" y="1075550"/>
            <a:ext cx="8884737" cy="4319771"/>
          </a:xfrm>
          <a:prstGeom prst="rect">
            <a:avLst/>
          </a:prstGeom>
        </p:spPr>
      </p:pic>
      <p:sp>
        <p:nvSpPr>
          <p:cNvPr id="7" name="Rectangle 6"/>
          <p:cNvSpPr/>
          <p:nvPr/>
        </p:nvSpPr>
        <p:spPr>
          <a:xfrm>
            <a:off x="2807826" y="2357498"/>
            <a:ext cx="5112568" cy="92333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a:spAutoFit/>
          </a:bodyPr>
          <a:lstStyle/>
          <a:p>
            <a:r>
              <a:rPr lang="en-US" dirty="0"/>
              <a:t>Specify </a:t>
            </a:r>
            <a:r>
              <a:rPr lang="en-US" b="1" dirty="0"/>
              <a:t>Responsible</a:t>
            </a:r>
            <a:r>
              <a:rPr lang="en-US" dirty="0"/>
              <a:t> user(s) for the </a:t>
            </a:r>
            <a:r>
              <a:rPr lang="en-US" b="1" dirty="0"/>
              <a:t>Step</a:t>
            </a:r>
            <a:r>
              <a:rPr lang="en-US" dirty="0"/>
              <a:t>: the user(s) in charge of executing the action. </a:t>
            </a:r>
          </a:p>
          <a:p>
            <a:r>
              <a:rPr lang="en-US" dirty="0"/>
              <a:t>The list of </a:t>
            </a:r>
            <a:r>
              <a:rPr lang="en-US" b="1" dirty="0"/>
              <a:t>Responsible</a:t>
            </a:r>
            <a:r>
              <a:rPr lang="en-US" dirty="0"/>
              <a:t> is plugged on the roles.</a:t>
            </a:r>
          </a:p>
        </p:txBody>
      </p:sp>
      <p:sp>
        <p:nvSpPr>
          <p:cNvPr id="8" name="Rectangle 7"/>
          <p:cNvSpPr/>
          <p:nvPr/>
        </p:nvSpPr>
        <p:spPr>
          <a:xfrm>
            <a:off x="4928005" y="1927445"/>
            <a:ext cx="2787943" cy="369332"/>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none">
            <a:spAutoFit/>
          </a:bodyPr>
          <a:lstStyle/>
          <a:p>
            <a:r>
              <a:rPr lang="en-US" dirty="0"/>
              <a:t>Enter a label for the </a:t>
            </a:r>
            <a:r>
              <a:rPr lang="en-US" b="1" dirty="0"/>
              <a:t>Step</a:t>
            </a:r>
            <a:r>
              <a:rPr lang="en-US" dirty="0"/>
              <a:t>.</a:t>
            </a:r>
          </a:p>
        </p:txBody>
      </p:sp>
      <p:sp>
        <p:nvSpPr>
          <p:cNvPr id="9" name="ZoneTexte 19"/>
          <p:cNvSpPr txBox="1"/>
          <p:nvPr/>
        </p:nvSpPr>
        <p:spPr>
          <a:xfrm>
            <a:off x="5392862" y="4368523"/>
            <a:ext cx="1959239" cy="677108"/>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dirty="0"/>
              <a:t>Click on the </a:t>
            </a:r>
            <a:r>
              <a:rPr lang="en-US" sz="2000" b="1" dirty="0"/>
              <a:t>+</a:t>
            </a:r>
            <a:r>
              <a:rPr lang="en-US" dirty="0"/>
              <a:t> to add a new step.</a:t>
            </a:r>
          </a:p>
        </p:txBody>
      </p:sp>
      <p:sp>
        <p:nvSpPr>
          <p:cNvPr id="10" name="ZoneTexte 2"/>
          <p:cNvSpPr txBox="1"/>
          <p:nvPr/>
        </p:nvSpPr>
        <p:spPr>
          <a:xfrm>
            <a:off x="2239533" y="5179190"/>
            <a:ext cx="5112568" cy="92333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dirty="0"/>
              <a:t>Specify </a:t>
            </a:r>
            <a:r>
              <a:rPr lang="en-US" b="1" dirty="0"/>
              <a:t>Informed</a:t>
            </a:r>
            <a:r>
              <a:rPr lang="en-US" dirty="0"/>
              <a:t> user(s): the user(s) receiving emails when action is executed.</a:t>
            </a:r>
          </a:p>
          <a:p>
            <a:r>
              <a:rPr lang="en-US" dirty="0"/>
              <a:t>The list of </a:t>
            </a:r>
            <a:r>
              <a:rPr lang="en-US" b="1" dirty="0"/>
              <a:t>Informed</a:t>
            </a:r>
            <a:r>
              <a:rPr lang="en-US" dirty="0"/>
              <a:t> is plugged on the roles.</a:t>
            </a:r>
          </a:p>
        </p:txBody>
      </p:sp>
      <p:sp>
        <p:nvSpPr>
          <p:cNvPr id="11" name="ZoneTexte 22"/>
          <p:cNvSpPr txBox="1"/>
          <p:nvPr/>
        </p:nvSpPr>
        <p:spPr>
          <a:xfrm>
            <a:off x="8632222" y="3662697"/>
            <a:ext cx="1404448" cy="116955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stStyle>
          <a:p>
            <a:r>
              <a:rPr lang="en-US" sz="1400" dirty="0"/>
              <a:t>When doing modifications on the current </a:t>
            </a:r>
            <a:r>
              <a:rPr lang="en-US" sz="1400" b="1" dirty="0"/>
              <a:t>Step</a:t>
            </a:r>
            <a:r>
              <a:rPr lang="en-US" sz="1400" dirty="0"/>
              <a:t> you need to save them.</a:t>
            </a:r>
          </a:p>
        </p:txBody>
      </p:sp>
      <p:sp>
        <p:nvSpPr>
          <p:cNvPr id="12" name="Rectangle 11"/>
          <p:cNvSpPr/>
          <p:nvPr/>
        </p:nvSpPr>
        <p:spPr>
          <a:xfrm>
            <a:off x="8524912" y="2298098"/>
            <a:ext cx="1619068" cy="310755"/>
          </a:xfrm>
          <a:prstGeom prst="rect">
            <a:avLst/>
          </a:prstGeom>
          <a:noFill/>
          <a:ln>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521880" y="2747330"/>
            <a:ext cx="1620789" cy="310755"/>
          </a:xfrm>
          <a:prstGeom prst="rect">
            <a:avLst/>
          </a:prstGeom>
          <a:noFill/>
          <a:ln>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524912" y="3274184"/>
            <a:ext cx="1619068" cy="310755"/>
          </a:xfrm>
          <a:prstGeom prst="rect">
            <a:avLst/>
          </a:prstGeom>
          <a:noFill/>
          <a:ln>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Elbow Connector 15"/>
          <p:cNvCxnSpPr>
            <a:stCxn id="8" idx="3"/>
            <a:endCxn id="12" idx="1"/>
          </p:cNvCxnSpPr>
          <p:nvPr/>
        </p:nvCxnSpPr>
        <p:spPr>
          <a:xfrm>
            <a:off x="7715948" y="2112111"/>
            <a:ext cx="808964" cy="341365"/>
          </a:xfrm>
          <a:prstGeom prst="bentConnector3">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7" idx="3"/>
          </p:cNvCxnSpPr>
          <p:nvPr/>
        </p:nvCxnSpPr>
        <p:spPr>
          <a:xfrm>
            <a:off x="7920394" y="2819163"/>
            <a:ext cx="601486" cy="83544"/>
          </a:xfrm>
          <a:prstGeom prst="bentConnector3">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0" idx="3"/>
            <a:endCxn id="14" idx="1"/>
          </p:cNvCxnSpPr>
          <p:nvPr/>
        </p:nvCxnSpPr>
        <p:spPr>
          <a:xfrm flipV="1">
            <a:off x="7352101" y="3429562"/>
            <a:ext cx="1172811" cy="2211293"/>
          </a:xfrm>
          <a:prstGeom prst="bentConnector3">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2"/>
          </p:cNvCxnSpPr>
          <p:nvPr/>
        </p:nvCxnSpPr>
        <p:spPr>
          <a:xfrm flipH="1">
            <a:off x="9332274" y="4832248"/>
            <a:ext cx="2172" cy="213383"/>
          </a:xfrm>
          <a:prstGeom prst="straightConnector1">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81748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2987</TotalTime>
  <Words>5726</Words>
  <Application>Microsoft Office PowerPoint</Application>
  <PresentationFormat>Widescreen</PresentationFormat>
  <Paragraphs>787</Paragraphs>
  <Slides>107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107</vt:i4>
      </vt:variant>
    </vt:vector>
  </HeadingPairs>
  <TitlesOfParts>
    <vt:vector size="112" baseType="lpstr">
      <vt:lpstr>Arial</vt:lpstr>
      <vt:lpstr>Calibri</vt:lpstr>
      <vt:lpstr>Calibri Light</vt:lpstr>
      <vt:lpstr>Wingdings</vt:lpstr>
      <vt:lpstr>Retrospect</vt:lpstr>
      <vt:lpstr>User Attributes - Scenario</vt:lpstr>
      <vt:lpstr>User Attribute Creation </vt:lpstr>
      <vt:lpstr>Exercise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Attributes - Scenario</dc:title>
  <dc:creator>Kushwah, Ankur</dc:creator>
  <cp:lastModifiedBy>Kushwah, Ankur</cp:lastModifiedBy>
  <cp:revision>156</cp:revision>
  <dcterms:created xsi:type="dcterms:W3CDTF">2019-03-27T06:36:53Z</dcterms:created>
  <dcterms:modified xsi:type="dcterms:W3CDTF">2019-03-29T08:56:43Z</dcterms:modified>
</cp:coreProperties>
</file>